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289" r:id="rId2"/>
    <p:sldId id="322" r:id="rId3"/>
    <p:sldId id="290" r:id="rId4"/>
    <p:sldId id="291" r:id="rId5"/>
    <p:sldId id="292"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30" r:id="rId21"/>
    <p:sldId id="308" r:id="rId22"/>
    <p:sldId id="329" r:id="rId23"/>
    <p:sldId id="328" r:id="rId24"/>
    <p:sldId id="327" r:id="rId25"/>
    <p:sldId id="326" r:id="rId26"/>
    <p:sldId id="325" r:id="rId27"/>
    <p:sldId id="324" r:id="rId28"/>
    <p:sldId id="323" r:id="rId29"/>
    <p:sldId id="321" r:id="rId30"/>
    <p:sldId id="33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FAE1D0-AE2A-CB48-87B2-981565E1715B}" type="datetimeFigureOut">
              <a:rPr lang="en-US" smtClean="0"/>
              <a:t>1/29/16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DEF6BF-0A00-CB43-84BC-78A1EC00BA9C}" type="slidenum">
              <a:rPr lang="en-US" smtClean="0"/>
              <a:t>‹#›</a:t>
            </a:fld>
            <a:endParaRPr lang="en-US"/>
          </a:p>
        </p:txBody>
      </p:sp>
    </p:spTree>
    <p:extLst>
      <p:ext uri="{BB962C8B-B14F-4D97-AF65-F5344CB8AC3E}">
        <p14:creationId xmlns:p14="http://schemas.microsoft.com/office/powerpoint/2010/main" val="366812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A2FA4-C3D1-E049-A329-C1F3E60036B6}" type="datetimeFigureOut">
              <a:rPr lang="en-US" smtClean="0"/>
              <a:t>1/29/16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B2D544-5201-564D-9C3B-0B1EA3D825B6}" type="slidenum">
              <a:rPr lang="en-US" smtClean="0"/>
              <a:t>‹#›</a:t>
            </a:fld>
            <a:endParaRPr lang="en-US"/>
          </a:p>
        </p:txBody>
      </p:sp>
    </p:spTree>
    <p:extLst>
      <p:ext uri="{BB962C8B-B14F-4D97-AF65-F5344CB8AC3E}">
        <p14:creationId xmlns:p14="http://schemas.microsoft.com/office/powerpoint/2010/main" val="36635633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1</a:t>
            </a:fld>
            <a:endParaRPr lang="en-US"/>
          </a:p>
        </p:txBody>
      </p:sp>
    </p:spTree>
    <p:extLst>
      <p:ext uri="{BB962C8B-B14F-4D97-AF65-F5344CB8AC3E}">
        <p14:creationId xmlns:p14="http://schemas.microsoft.com/office/powerpoint/2010/main" val="75034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10</a:t>
            </a:fld>
            <a:endParaRPr lang="en-US"/>
          </a:p>
        </p:txBody>
      </p:sp>
    </p:spTree>
    <p:extLst>
      <p:ext uri="{BB962C8B-B14F-4D97-AF65-F5344CB8AC3E}">
        <p14:creationId xmlns:p14="http://schemas.microsoft.com/office/powerpoint/2010/main" val="166206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Important for Yeats… </a:t>
            </a:r>
          </a:p>
          <a:p>
            <a:pPr eaLnBrk="1" hangingPunct="1">
              <a:spcBef>
                <a:spcPct val="0"/>
              </a:spcBef>
            </a:pPr>
            <a:r>
              <a:rPr lang="en-US">
                <a:latin typeface="Calibri" charset="0"/>
              </a:rPr>
              <a:t>Wolfe Tone and his fellow revolutionaries have an important place in Irish cultural memory… seen as the modern beginnings of an ancient tradition of Irish rebels and martyrs</a:t>
            </a:r>
          </a:p>
          <a:p>
            <a:pPr eaLnBrk="1" hangingPunct="1">
              <a:spcBef>
                <a:spcPct val="0"/>
              </a:spcBef>
            </a:pPr>
            <a:r>
              <a:rPr lang="en-US">
                <a:latin typeface="Calibri" charset="0"/>
              </a:rPr>
              <a:t>Ballads, folk songs Yeats draws on </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F9228ED-6DC3-5F4F-A827-B3D01536B212}" type="slidenum">
              <a:rPr lang="en-US" sz="1200">
                <a:solidFill>
                  <a:prstClr val="black"/>
                </a:solidFill>
              </a:rPr>
              <a:pPr/>
              <a:t>11</a:t>
            </a:fld>
            <a:endParaRPr lang="en-US"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1798 Rebellion failed, lack of communication between the leaders</a:t>
            </a:r>
          </a:p>
          <a:p>
            <a:pPr eaLnBrk="1" hangingPunct="1"/>
            <a:r>
              <a:rPr lang="en-US">
                <a:latin typeface="Calibri" charset="0"/>
              </a:rPr>
              <a:t>England + Scotland</a:t>
            </a:r>
          </a:p>
          <a:p>
            <a:pPr eaLnBrk="1" hangingPunct="1"/>
            <a:r>
              <a:rPr lang="en-US">
                <a:latin typeface="Calibri" charset="0"/>
              </a:rPr>
              <a:t>+</a:t>
            </a:r>
          </a:p>
          <a:p>
            <a:pPr eaLnBrk="1" hangingPunct="1"/>
            <a:r>
              <a:rPr lang="en-US">
                <a:latin typeface="Calibri" charset="0"/>
              </a:rPr>
              <a:t>Great Britain + Ireland</a:t>
            </a:r>
          </a:p>
          <a:p>
            <a:pPr eaLnBrk="1" hangingPunct="1"/>
            <a:r>
              <a:rPr lang="en-US">
                <a:latin typeface="Calibri" charset="0"/>
              </a:rPr>
              <a:t>= UK</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EAB6FF2-287D-A84F-9417-7F116DAB112C}" type="slidenum">
              <a:rPr lang="en-US" sz="1200">
                <a:solidFill>
                  <a:prstClr val="black"/>
                </a:solidFill>
              </a:rPr>
              <a:pPr/>
              <a:t>12</a:t>
            </a:fld>
            <a:endParaRPr 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(highlight last two points)</a:t>
            </a: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0EDDE78-7C30-E347-831E-E0BE0F60CFF4}" type="slidenum">
              <a:rPr lang="en-US" sz="1200">
                <a:solidFill>
                  <a:prstClr val="black"/>
                </a:solidFill>
              </a:rPr>
              <a:pPr/>
              <a:t>13</a:t>
            </a:fld>
            <a:endParaRPr 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O’Connell: “Catholic emancipation”, campaigned for repeal of Act of Union. Influence on nonviolent protestors around the world</a:t>
            </a:r>
          </a:p>
          <a:p>
            <a:pPr eaLnBrk="1" hangingPunct="1"/>
            <a:r>
              <a:rPr lang="en-US">
                <a:latin typeface="Calibri" charset="0"/>
              </a:rPr>
              <a:t>Parnell: advocate for home rule aka self government, was really getting somewhere :</a:t>
            </a:r>
          </a:p>
          <a:p>
            <a:pPr eaLnBrk="1" hangingPunct="1"/>
            <a:r>
              <a:rPr lang="en-US">
                <a:latin typeface="Calibri" charset="0"/>
              </a:rPr>
              <a:t>Downfall:  impact on Yeats: increasing disenchantment with the Irish public and their middle class values</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37439F9-9A7E-F348-A8DF-207C55CE8184}" type="slidenum">
              <a:rPr lang="en-US" sz="1200">
                <a:solidFill>
                  <a:prstClr val="black"/>
                </a:solidFill>
              </a:rPr>
              <a:pPr/>
              <a:t>14</a:t>
            </a:fld>
            <a:endParaRPr lang="en-US"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*99 years ago TODAY*</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87ABD1C-49D8-8847-A2E2-1C15475AD9B5}" type="slidenum">
              <a:rPr lang="en-US" sz="1200">
                <a:solidFill>
                  <a:prstClr val="black"/>
                </a:solidFill>
              </a:rPr>
              <a:pPr/>
              <a:t>15</a:t>
            </a:fld>
            <a:endParaRPr lang="en-US"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Impact for Yeats: was in Paris when he heard the news, involved many of his friends, crystallized his ambivalent feelings about politics, and for a period of time he became a more enthusiastic supporter of political action and activism, a cause which he had previously maintained a degree of skepticism about</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1C1FDC3-9BB4-6843-A791-426758D87EFB}" type="slidenum">
              <a:rPr lang="en-US" sz="1200">
                <a:solidFill>
                  <a:prstClr val="black"/>
                </a:solidFill>
              </a:rPr>
              <a:pPr/>
              <a:t>16</a:t>
            </a:fld>
            <a:endParaRPr lang="en-US"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Naming of Wars</a:t>
            </a:r>
          </a:p>
          <a:p>
            <a:pPr eaLnBrk="1" hangingPunct="1"/>
            <a:r>
              <a:rPr lang="en-US">
                <a:latin typeface="Calibri" charset="0"/>
              </a:rPr>
              <a:t>Black and Tans returning WWI vets</a:t>
            </a:r>
          </a:p>
          <a:p>
            <a:pPr eaLnBrk="1" hangingPunct="1"/>
            <a:r>
              <a:rPr lang="en-US">
                <a:latin typeface="Calibri" charset="0"/>
              </a:rPr>
              <a:t>Casualties almost entirely civilians </a:t>
            </a: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5C17F18-1E9F-6D4B-9311-D4A6DD903313}" type="slidenum">
              <a:rPr lang="en-US" sz="1200">
                <a:solidFill>
                  <a:prstClr val="black"/>
                </a:solidFill>
              </a:rPr>
              <a:pPr/>
              <a:t>17</a:t>
            </a:fld>
            <a:endParaRPr lang="en-US" sz="12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“uneasy peace”</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B574128-ECBA-154E-90C8-C0E0F205FEB0}" type="slidenum">
              <a:rPr lang="en-US" sz="1200">
                <a:solidFill>
                  <a:prstClr val="black"/>
                </a:solidFill>
              </a:rPr>
              <a:pPr/>
              <a:t>18</a:t>
            </a:fld>
            <a:endParaRPr lang="en-US" sz="12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19</a:t>
            </a:fld>
            <a:endParaRPr lang="en-US"/>
          </a:p>
        </p:txBody>
      </p:sp>
    </p:spTree>
    <p:extLst>
      <p:ext uri="{BB962C8B-B14F-4D97-AF65-F5344CB8AC3E}">
        <p14:creationId xmlns:p14="http://schemas.microsoft.com/office/powerpoint/2010/main" val="135010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2</a:t>
            </a:fld>
            <a:endParaRPr lang="en-US"/>
          </a:p>
        </p:txBody>
      </p:sp>
    </p:spTree>
    <p:extLst>
      <p:ext uri="{BB962C8B-B14F-4D97-AF65-F5344CB8AC3E}">
        <p14:creationId xmlns:p14="http://schemas.microsoft.com/office/powerpoint/2010/main" val="518772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20</a:t>
            </a:fld>
            <a:endParaRPr lang="en-US"/>
          </a:p>
        </p:txBody>
      </p:sp>
    </p:spTree>
    <p:extLst>
      <p:ext uri="{BB962C8B-B14F-4D97-AF65-F5344CB8AC3E}">
        <p14:creationId xmlns:p14="http://schemas.microsoft.com/office/powerpoint/2010/main" val="458433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The majority of the 20</a:t>
            </a:r>
            <a:r>
              <a:rPr lang="en-US" baseline="30000" dirty="0">
                <a:latin typeface="Calibri" charset="0"/>
              </a:rPr>
              <a:t>th</a:t>
            </a:r>
            <a:r>
              <a:rPr lang="en-US" dirty="0">
                <a:latin typeface="Calibri" charset="0"/>
              </a:rPr>
              <a:t> Century saw ongoing sectarian conflict, especially In the north. protestant loyalists and catholic republicans </a:t>
            </a:r>
          </a:p>
          <a:p>
            <a:pPr eaLnBrk="1" hangingPunct="1"/>
            <a:r>
              <a:rPr lang="en-US" dirty="0">
                <a:latin typeface="Calibri" charset="0"/>
              </a:rPr>
              <a:t>“The Troubles”</a:t>
            </a:r>
          </a:p>
          <a:p>
            <a:pPr eaLnBrk="1" hangingPunct="1"/>
            <a:r>
              <a:rPr lang="en-US" dirty="0">
                <a:latin typeface="Calibri" charset="0"/>
              </a:rPr>
              <a:t>Protestants fighting Catholics</a:t>
            </a:r>
          </a:p>
          <a:p>
            <a:pPr eaLnBrk="1" hangingPunct="1"/>
            <a:r>
              <a:rPr lang="en-US" dirty="0">
                <a:latin typeface="Calibri" charset="0"/>
              </a:rPr>
              <a:t>English fighting Irish</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CBB6671-D6AC-904A-A9B4-A11672C91EAE}" type="slidenum">
              <a:rPr lang="en-US" sz="1200">
                <a:solidFill>
                  <a:prstClr val="black"/>
                </a:solidFill>
              </a:rPr>
              <a:pPr/>
              <a:t>21</a:t>
            </a:fld>
            <a:endParaRPr lang="en-US" sz="120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22</a:t>
            </a:fld>
            <a:endParaRPr lang="en-US"/>
          </a:p>
        </p:txBody>
      </p:sp>
    </p:spTree>
    <p:extLst>
      <p:ext uri="{BB962C8B-B14F-4D97-AF65-F5344CB8AC3E}">
        <p14:creationId xmlns:p14="http://schemas.microsoft.com/office/powerpoint/2010/main" val="306051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23</a:t>
            </a:fld>
            <a:endParaRPr lang="en-US"/>
          </a:p>
        </p:txBody>
      </p:sp>
    </p:spTree>
    <p:extLst>
      <p:ext uri="{BB962C8B-B14F-4D97-AF65-F5344CB8AC3E}">
        <p14:creationId xmlns:p14="http://schemas.microsoft.com/office/powerpoint/2010/main" val="1939985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24</a:t>
            </a:fld>
            <a:endParaRPr lang="en-US"/>
          </a:p>
        </p:txBody>
      </p:sp>
    </p:spTree>
    <p:extLst>
      <p:ext uri="{BB962C8B-B14F-4D97-AF65-F5344CB8AC3E}">
        <p14:creationId xmlns:p14="http://schemas.microsoft.com/office/powerpoint/2010/main" val="2635341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25</a:t>
            </a:fld>
            <a:endParaRPr lang="en-US"/>
          </a:p>
        </p:txBody>
      </p:sp>
    </p:spTree>
    <p:extLst>
      <p:ext uri="{BB962C8B-B14F-4D97-AF65-F5344CB8AC3E}">
        <p14:creationId xmlns:p14="http://schemas.microsoft.com/office/powerpoint/2010/main" val="341165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26</a:t>
            </a:fld>
            <a:endParaRPr lang="en-US"/>
          </a:p>
        </p:txBody>
      </p:sp>
    </p:spTree>
    <p:extLst>
      <p:ext uri="{BB962C8B-B14F-4D97-AF65-F5344CB8AC3E}">
        <p14:creationId xmlns:p14="http://schemas.microsoft.com/office/powerpoint/2010/main" val="1872001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27</a:t>
            </a:fld>
            <a:endParaRPr lang="en-US"/>
          </a:p>
        </p:txBody>
      </p:sp>
    </p:spTree>
    <p:extLst>
      <p:ext uri="{BB962C8B-B14F-4D97-AF65-F5344CB8AC3E}">
        <p14:creationId xmlns:p14="http://schemas.microsoft.com/office/powerpoint/2010/main" val="1109828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28</a:t>
            </a:fld>
            <a:endParaRPr lang="en-US"/>
          </a:p>
        </p:txBody>
      </p:sp>
    </p:spTree>
    <p:extLst>
      <p:ext uri="{BB962C8B-B14F-4D97-AF65-F5344CB8AC3E}">
        <p14:creationId xmlns:p14="http://schemas.microsoft.com/office/powerpoint/2010/main" val="1300475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29</a:t>
            </a:fld>
            <a:endParaRPr lang="en-US"/>
          </a:p>
        </p:txBody>
      </p:sp>
    </p:spTree>
    <p:extLst>
      <p:ext uri="{BB962C8B-B14F-4D97-AF65-F5344CB8AC3E}">
        <p14:creationId xmlns:p14="http://schemas.microsoft.com/office/powerpoint/2010/main" val="33553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question</a:t>
            </a:r>
            <a:r>
              <a:rPr lang="en-US" baseline="0" dirty="0" smtClean="0"/>
              <a:t> when studying writing by Irish authors, and to get to the bottom of this we have to understand the complicated relationship between Ireland and England (and Scotland)</a:t>
            </a:r>
            <a:endParaRPr lang="en-US" dirty="0"/>
          </a:p>
        </p:txBody>
      </p:sp>
      <p:sp>
        <p:nvSpPr>
          <p:cNvPr id="4" name="Slide Number Placeholder 3"/>
          <p:cNvSpPr>
            <a:spLocks noGrp="1"/>
          </p:cNvSpPr>
          <p:nvPr>
            <p:ph type="sldNum" sz="quarter" idx="10"/>
          </p:nvPr>
        </p:nvSpPr>
        <p:spPr/>
        <p:txBody>
          <a:bodyPr/>
          <a:lstStyle/>
          <a:p>
            <a:fld id="{48B2D544-5201-564D-9C3B-0B1EA3D825B6}" type="slidenum">
              <a:rPr lang="en-US" smtClean="0"/>
              <a:t>3</a:t>
            </a:fld>
            <a:endParaRPr lang="en-US"/>
          </a:p>
        </p:txBody>
      </p:sp>
    </p:spTree>
    <p:extLst>
      <p:ext uri="{BB962C8B-B14F-4D97-AF65-F5344CB8AC3E}">
        <p14:creationId xmlns:p14="http://schemas.microsoft.com/office/powerpoint/2010/main" val="617107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30</a:t>
            </a:fld>
            <a:endParaRPr lang="en-US"/>
          </a:p>
        </p:txBody>
      </p:sp>
    </p:spTree>
    <p:extLst>
      <p:ext uri="{BB962C8B-B14F-4D97-AF65-F5344CB8AC3E}">
        <p14:creationId xmlns:p14="http://schemas.microsoft.com/office/powerpoint/2010/main" val="302340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What do we know about Henry</a:t>
            </a:r>
            <a:r>
              <a:rPr lang="en-US" baseline="0" dirty="0" smtClean="0">
                <a:latin typeface="Calibri" charset="0"/>
              </a:rPr>
              <a:t> VII?</a:t>
            </a:r>
            <a:endParaRPr lang="en-US" dirty="0" smtClean="0">
              <a:latin typeface="Calibri" charset="0"/>
            </a:endParaRPr>
          </a:p>
          <a:p>
            <a:pPr eaLnBrk="1" hangingPunct="1"/>
            <a:r>
              <a:rPr lang="en-US" dirty="0" smtClean="0">
                <a:latin typeface="Calibri" charset="0"/>
              </a:rPr>
              <a:t>Religious </a:t>
            </a:r>
            <a:r>
              <a:rPr lang="en-US" dirty="0">
                <a:latin typeface="Calibri" charset="0"/>
              </a:rPr>
              <a:t>divide begins to </a:t>
            </a:r>
            <a:r>
              <a:rPr lang="en-US" dirty="0" smtClean="0">
                <a:latin typeface="Calibri" charset="0"/>
              </a:rPr>
              <a:t>crystalize</a:t>
            </a:r>
            <a:endParaRPr lang="en-US" dirty="0">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55CC94F-B24C-4D4A-8D01-F486E0559BEB}" type="slidenum">
              <a:rPr lang="en-US" sz="1200">
                <a:solidFill>
                  <a:prstClr val="black"/>
                </a:solidFill>
              </a:rPr>
              <a:pPr/>
              <a:t>4</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Beginnings of colonial experiment and Irish dispossession </a:t>
            </a:r>
            <a:endParaRPr lang="en-US" dirty="0" smtClean="0">
              <a:latin typeface="Calibri" charset="0"/>
            </a:endParaRPr>
          </a:p>
          <a:p>
            <a:pPr eaLnBrk="1" hangingPunct="1"/>
            <a:r>
              <a:rPr lang="en-US" dirty="0" smtClean="0">
                <a:latin typeface="Calibri" charset="0"/>
              </a:rPr>
              <a:t>Plantation:</a:t>
            </a:r>
            <a:r>
              <a:rPr lang="en-US" baseline="0" dirty="0" smtClean="0">
                <a:latin typeface="Calibri" charset="0"/>
              </a:rPr>
              <a:t> systematic removal of native Irish people from their land and replacing them with wealthy English people, in the hope of spreading the Protestant religion as well as English customs and laws.</a:t>
            </a:r>
            <a:endParaRPr lang="en-US" dirty="0">
              <a:latin typeface="Calibri" charset="0"/>
            </a:endParaRPr>
          </a:p>
          <a:p>
            <a:pPr eaLnBrk="1" hangingPunct="1"/>
            <a:r>
              <a:rPr lang="en-US" dirty="0">
                <a:latin typeface="Calibri" charset="0"/>
              </a:rPr>
              <a:t>Old Gaelic order leaves, vacuum of high culture and establishing Irish colleges throughout continental Europe</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06967DB-6E83-174A-85DB-5849208E7B8F}" type="slidenum">
              <a:rPr lang="en-US" sz="1200">
                <a:solidFill>
                  <a:prstClr val="black"/>
                </a:solidFill>
              </a:rPr>
              <a:pPr/>
              <a:t>5</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6</a:t>
            </a:fld>
            <a:endParaRPr lang="en-US"/>
          </a:p>
        </p:txBody>
      </p:sp>
    </p:spTree>
    <p:extLst>
      <p:ext uri="{BB962C8B-B14F-4D97-AF65-F5344CB8AC3E}">
        <p14:creationId xmlns:p14="http://schemas.microsoft.com/office/powerpoint/2010/main" val="395943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“heroes of English history are the villains of Irish history” </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ADD5BED-8B88-F84F-A7CA-0261ACD7E717}" type="slidenum">
              <a:rPr lang="en-US" sz="1200">
                <a:solidFill>
                  <a:prstClr val="black"/>
                </a:solidFill>
              </a:rPr>
              <a:pPr/>
              <a:t>7</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2D544-5201-564D-9C3B-0B1EA3D825B6}" type="slidenum">
              <a:rPr lang="en-US" smtClean="0"/>
              <a:t>8</a:t>
            </a:fld>
            <a:endParaRPr lang="en-US"/>
          </a:p>
        </p:txBody>
      </p:sp>
    </p:spTree>
    <p:extLst>
      <p:ext uri="{BB962C8B-B14F-4D97-AF65-F5344CB8AC3E}">
        <p14:creationId xmlns:p14="http://schemas.microsoft.com/office/powerpoint/2010/main" val="606639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Up to date with beginnings of our course.</a:t>
            </a:r>
          </a:p>
          <a:p>
            <a:pPr eaLnBrk="1" hangingPunct="1"/>
            <a:r>
              <a:rPr lang="en-US">
                <a:latin typeface="Calibri" charset="0"/>
              </a:rPr>
              <a:t>As we know, after the death of Cromwell, Charles II was restored to the thrown. After his death he was succeeded by Catholic James II. When James had a Catholic son, the Protestant William of Orange invaded England.</a:t>
            </a:r>
          </a:p>
          <a:p>
            <a:pPr eaLnBrk="1" hangingPunct="1"/>
            <a:r>
              <a:rPr lang="en-US">
                <a:latin typeface="Calibri" charset="0"/>
              </a:rPr>
              <a:t>James II fled to Ireland because of its Catholic sympathies, where he was followed by William of Orange</a:t>
            </a:r>
          </a:p>
          <a:p>
            <a:pPr eaLnBrk="1" hangingPunct="1"/>
            <a:r>
              <a:rPr lang="en-US">
                <a:latin typeface="Calibri" charset="0"/>
              </a:rPr>
              <a:t>Battle of the Boyne: the two sides met. William wins, weakening James’s claim to the thrown, and securing a victory in Ireland for the Protestant ruling class.</a:t>
            </a:r>
          </a:p>
          <a:p>
            <a:pPr eaLnBrk="1" hangingPunct="1"/>
            <a:r>
              <a:rPr lang="en-US">
                <a:latin typeface="Calibri" charset="0"/>
              </a:rPr>
              <a:t>Still celebrated by protestants in Ireland, in the North.</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C0DF3E5-ECAE-D940-B6D1-A3291AB28E63}" type="slidenum">
              <a:rPr lang="en-US" sz="1200">
                <a:solidFill>
                  <a:prstClr val="black"/>
                </a:solidFill>
              </a:rPr>
              <a:pPr/>
              <a:t>9</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anchor="b"/>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23715817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765175" y="5443538"/>
            <a:ext cx="7612063" cy="804862"/>
          </a:xfrm>
        </p:spPr>
        <p:txBody>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pPr>
              <a:defRPr/>
            </a:pPr>
            <a:fld id="{71BA94AC-5299-384B-B114-85ACD21BA2A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7834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Drag picture to placeholder or click icon to add</a:t>
            </a:r>
            <a:endParaRPr noProof="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Drag picture to placeholder or click icon to add</a:t>
            </a:r>
            <a:endParaRPr noProof="0"/>
          </a:p>
        </p:txBody>
      </p:sp>
      <p:sp>
        <p:nvSpPr>
          <p:cNvPr id="6" name="Date Placeholder 4"/>
          <p:cNvSpPr>
            <a:spLocks noGrp="1"/>
          </p:cNvSpPr>
          <p:nvPr>
            <p:ph type="dt" sz="half" idx="15"/>
          </p:nvPr>
        </p:nvSpPr>
        <p:spPr>
          <a:xfrm>
            <a:off x="4495800" y="6356350"/>
            <a:ext cx="1143000" cy="365125"/>
          </a:xfrm>
        </p:spPr>
        <p:txBody>
          <a:bodyPr/>
          <a:lstStyle>
            <a:lvl1pPr algn="l">
              <a:defRPr/>
            </a:lvl1pPr>
          </a:lstStyle>
          <a:p>
            <a:pPr>
              <a:defRPr/>
            </a:pPr>
            <a:endParaRPr lang="en-US">
              <a:solidFill>
                <a:prstClr val="white"/>
              </a:solidFill>
            </a:endParaRPr>
          </a:p>
        </p:txBody>
      </p:sp>
      <p:sp>
        <p:nvSpPr>
          <p:cNvPr id="7" name="Footer Placeholder 5"/>
          <p:cNvSpPr>
            <a:spLocks noGrp="1"/>
          </p:cNvSpPr>
          <p:nvPr>
            <p:ph type="ftr" sz="quarter" idx="16"/>
          </p:nvPr>
        </p:nvSpPr>
        <p:spPr>
          <a:xfrm>
            <a:off x="5791200" y="6356350"/>
            <a:ext cx="2895600" cy="365125"/>
          </a:xfrm>
        </p:spPr>
        <p:txBody>
          <a:bodyPr/>
          <a:lstStyle>
            <a:lvl1pPr algn="r">
              <a:defRPr/>
            </a:lvl1pPr>
          </a:lstStyle>
          <a:p>
            <a:pPr>
              <a:defRPr/>
            </a:pPr>
            <a:endParaRPr lang="en-US">
              <a:solidFill>
                <a:prstClr val="white"/>
              </a:solidFill>
            </a:endParaRPr>
          </a:p>
        </p:txBody>
      </p:sp>
      <p:sp>
        <p:nvSpPr>
          <p:cNvPr id="10" name="Slide Number Placeholder 6"/>
          <p:cNvSpPr>
            <a:spLocks noGrp="1"/>
          </p:cNvSpPr>
          <p:nvPr>
            <p:ph type="sldNum" sz="quarter" idx="17"/>
          </p:nvPr>
        </p:nvSpPr>
        <p:spPr>
          <a:xfrm>
            <a:off x="1966913" y="6356350"/>
            <a:ext cx="533400" cy="365125"/>
          </a:xfrm>
        </p:spPr>
        <p:txBody>
          <a:bodyPr/>
          <a:lstStyle>
            <a:lvl1pPr>
              <a:defRPr>
                <a:solidFill>
                  <a:schemeClr val="tx2"/>
                </a:solidFill>
              </a:defRPr>
            </a:lvl1pPr>
          </a:lstStyle>
          <a:p>
            <a:pPr>
              <a:defRPr/>
            </a:pPr>
            <a:fld id="{989899D9-CF5C-8F4B-A0DD-D93EA3F55449}" type="slidenum">
              <a:rPr lang="en-US">
                <a:solidFill>
                  <a:srgbClr val="194431"/>
                </a:solidFill>
              </a:rPr>
              <a:pPr>
                <a:defRPr/>
              </a:pPr>
              <a:t>‹#›</a:t>
            </a:fld>
            <a:endParaRPr lang="en-US">
              <a:solidFill>
                <a:srgbClr val="194431"/>
              </a:solidFill>
            </a:endParaRPr>
          </a:p>
        </p:txBody>
      </p:sp>
    </p:spTree>
    <p:extLst>
      <p:ext uri="{BB962C8B-B14F-4D97-AF65-F5344CB8AC3E}">
        <p14:creationId xmlns:p14="http://schemas.microsoft.com/office/powerpoint/2010/main" val="1702878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3B2CC920-9BA7-5548-83D3-78DA833CDBE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5481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A4C559D7-13DE-9040-A059-3D49E07E742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6137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B79ADAB4-325A-7C49-9E6D-83F22412EAC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5411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Drag picture to placeholder or click icon to add</a:t>
            </a:r>
            <a:endParaRPr noProof="0"/>
          </a:p>
        </p:txBody>
      </p:sp>
      <p:sp>
        <p:nvSpPr>
          <p:cNvPr id="5" name="Date Placeholder 3"/>
          <p:cNvSpPr>
            <a:spLocks noGrp="1"/>
          </p:cNvSpPr>
          <p:nvPr>
            <p:ph type="dt" sz="half" idx="13"/>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4"/>
          </p:nvPr>
        </p:nvSpPr>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18143616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anchor="b"/>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DB0DCAD5-4097-214A-B826-E541D34F964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2669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8FD260BE-A062-2B43-B6A7-A58DB90ED7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4567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C42B0BF4-A4B6-C249-A8F6-13DE42A8BFD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4965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DB0A3241-F288-264C-8AB4-DE0C7DAB6EC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8347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white"/>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3"/>
          <p:cNvSpPr>
            <a:spLocks noGrp="1"/>
          </p:cNvSpPr>
          <p:nvPr>
            <p:ph type="sldNum" sz="quarter" idx="12"/>
          </p:nvPr>
        </p:nvSpPr>
        <p:spPr/>
        <p:txBody>
          <a:bodyPr/>
          <a:lstStyle>
            <a:lvl1pPr>
              <a:defRPr/>
            </a:lvl1pPr>
          </a:lstStyle>
          <a:p>
            <a:pPr>
              <a:defRPr/>
            </a:pPr>
            <a:fld id="{51F6D5D5-1133-2B4F-A8F3-5ED9D50E93B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3604117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pPr>
              <a:defRPr/>
            </a:pPr>
            <a:endParaRPr lang="en-US">
              <a:solidFill>
                <a:prstClr val="white"/>
              </a:solidFill>
            </a:endParaRP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1966913" y="6356350"/>
            <a:ext cx="533400" cy="365125"/>
          </a:xfrm>
        </p:spPr>
        <p:txBody>
          <a:bodyPr/>
          <a:lstStyle>
            <a:lvl1pPr>
              <a:defRPr>
                <a:solidFill>
                  <a:schemeClr val="tx2"/>
                </a:solidFill>
              </a:defRPr>
            </a:lvl1pPr>
          </a:lstStyle>
          <a:p>
            <a:pPr>
              <a:defRPr/>
            </a:pPr>
            <a:fld id="{2A40DDCE-F726-694D-97AF-080252F2DD2E}" type="slidenum">
              <a:rPr lang="en-US">
                <a:solidFill>
                  <a:srgbClr val="194431"/>
                </a:solidFill>
              </a:rPr>
              <a:pPr>
                <a:defRPr/>
              </a:pPr>
              <a:t>‹#›</a:t>
            </a:fld>
            <a:endParaRPr lang="en-US">
              <a:solidFill>
                <a:srgbClr val="194431"/>
              </a:solidFill>
            </a:endParaRPr>
          </a:p>
        </p:txBody>
      </p:sp>
    </p:spTree>
    <p:extLst>
      <p:ext uri="{BB962C8B-B14F-4D97-AF65-F5344CB8AC3E}">
        <p14:creationId xmlns:p14="http://schemas.microsoft.com/office/powerpoint/2010/main" val="35365888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5" y="79375"/>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100"/>
            <a:ext cx="7612063"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914400" eaLnBrk="0" fontAlgn="base" hangingPunct="0">
              <a:spcBef>
                <a:spcPct val="0"/>
              </a:spcBef>
              <a:spcAft>
                <a:spcPct val="0"/>
              </a:spcAft>
              <a:defRPr/>
            </a:pPr>
            <a:endParaRPr lang="en-US">
              <a:solidFill>
                <a:prstClr val="white"/>
              </a:solidFill>
              <a:latin typeface="Tahoma" charset="0"/>
              <a:ea typeface="ＭＳ Ｐゴシック" charset="0"/>
              <a:cs typeface="ＭＳ Ｐゴシック" charset="0"/>
            </a:endParaRPr>
          </a:p>
        </p:txBody>
      </p:sp>
      <p:sp>
        <p:nvSpPr>
          <p:cNvPr id="5" name="Footer Placeholder 4"/>
          <p:cNvSpPr>
            <a:spLocks noGrp="1"/>
          </p:cNvSpPr>
          <p:nvPr>
            <p:ph type="ftr" sz="quarter" idx="3"/>
          </p:nvPr>
        </p:nvSpPr>
        <p:spPr>
          <a:xfrm>
            <a:off x="444500" y="6356350"/>
            <a:ext cx="2895600" cy="365125"/>
          </a:xfrm>
          <a:prstGeom prst="rect">
            <a:avLst/>
          </a:prstGeom>
        </p:spPr>
        <p:txBody>
          <a:bodyPr vert="horz" lIns="91440" tIns="45720" rIns="91440" bIns="45720" rtlCol="0" anchor="ctr"/>
          <a:lstStyle>
            <a:lvl1pPr algn="l">
              <a:defRPr sz="1200">
                <a:solidFill>
                  <a:schemeClr val="bg1"/>
                </a:solidFill>
              </a:defRPr>
            </a:lvl1pPr>
          </a:lstStyle>
          <a:p>
            <a:pPr defTabSz="914400" eaLnBrk="0" fontAlgn="base" hangingPunct="0">
              <a:spcBef>
                <a:spcPct val="0"/>
              </a:spcBef>
              <a:spcAft>
                <a:spcPct val="0"/>
              </a:spcAft>
              <a:defRPr/>
            </a:pPr>
            <a:endParaRPr lang="en-US">
              <a:solidFill>
                <a:prstClr val="white"/>
              </a:solidFill>
              <a:latin typeface="Tahoma"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pPr defTabSz="914400" eaLnBrk="0" fontAlgn="base" hangingPunct="0">
              <a:spcBef>
                <a:spcPct val="0"/>
              </a:spcBef>
              <a:spcAft>
                <a:spcPct val="0"/>
              </a:spcAft>
              <a:defRPr/>
            </a:pPr>
            <a:fld id="{8B0B28B6-13D6-E340-B3FE-2970F2625548}" type="slidenum">
              <a:rPr lang="en-US">
                <a:solidFill>
                  <a:prstClr val="white"/>
                </a:solidFill>
                <a:latin typeface="Tahoma" charset="0"/>
                <a:ea typeface="ＭＳ Ｐゴシック" charset="0"/>
                <a:cs typeface="ＭＳ Ｐゴシック" charset="0"/>
              </a:rPr>
              <a:pPr defTabSz="914400" eaLnBrk="0" fontAlgn="base" hangingPunct="0">
                <a:spcBef>
                  <a:spcPct val="0"/>
                </a:spcBef>
                <a:spcAft>
                  <a:spcPct val="0"/>
                </a:spcAft>
                <a:defRPr/>
              </a:pPr>
              <a:t>‹#›</a:t>
            </a:fld>
            <a:endParaRPr lang="en-US">
              <a:solidFill>
                <a:prstClr val="white"/>
              </a:solidFill>
              <a:latin typeface="Tahoma"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800" kern="1200">
          <a:solidFill>
            <a:schemeClr val="tx2"/>
          </a:solidFill>
          <a:effectLst>
            <a:outerShdw blurRad="50800" dist="25400" dir="2700000" algn="tl" rotWithShape="0">
              <a:schemeClr val="bg1">
                <a:alpha val="40000"/>
              </a:schemeClr>
            </a:outerShdw>
          </a:effectLst>
          <a:latin typeface="+mj-lt"/>
          <a:ea typeface="ＭＳ Ｐゴシック" charset="0"/>
          <a:cs typeface="ＭＳ Ｐゴシック" charset="0"/>
        </a:defRPr>
      </a:lvl1pPr>
      <a:lvl2pPr algn="ctr" rtl="0" eaLnBrk="0" fontAlgn="base" hangingPunct="0">
        <a:spcBef>
          <a:spcPct val="0"/>
        </a:spcBef>
        <a:spcAft>
          <a:spcPct val="0"/>
        </a:spcAft>
        <a:defRPr sz="4800">
          <a:solidFill>
            <a:schemeClr val="tx2"/>
          </a:solidFill>
          <a:latin typeface="Book Antiqua" charset="0"/>
          <a:ea typeface="ＭＳ Ｐゴシック" charset="0"/>
          <a:cs typeface="ＭＳ Ｐゴシック" charset="0"/>
        </a:defRPr>
      </a:lvl2pPr>
      <a:lvl3pPr algn="ctr" rtl="0" eaLnBrk="0" fontAlgn="base" hangingPunct="0">
        <a:spcBef>
          <a:spcPct val="0"/>
        </a:spcBef>
        <a:spcAft>
          <a:spcPct val="0"/>
        </a:spcAft>
        <a:defRPr sz="4800">
          <a:solidFill>
            <a:schemeClr val="tx2"/>
          </a:solidFill>
          <a:latin typeface="Book Antiqua" charset="0"/>
          <a:ea typeface="ＭＳ Ｐゴシック" charset="0"/>
          <a:cs typeface="ＭＳ Ｐゴシック" charset="0"/>
        </a:defRPr>
      </a:lvl3pPr>
      <a:lvl4pPr algn="ctr" rtl="0" eaLnBrk="0" fontAlgn="base" hangingPunct="0">
        <a:spcBef>
          <a:spcPct val="0"/>
        </a:spcBef>
        <a:spcAft>
          <a:spcPct val="0"/>
        </a:spcAft>
        <a:defRPr sz="4800">
          <a:solidFill>
            <a:schemeClr val="tx2"/>
          </a:solidFill>
          <a:latin typeface="Book Antiqua" charset="0"/>
          <a:ea typeface="ＭＳ Ｐゴシック" charset="0"/>
          <a:cs typeface="ＭＳ Ｐゴシック" charset="0"/>
        </a:defRPr>
      </a:lvl4pPr>
      <a:lvl5pPr algn="ctr" rtl="0" eaLnBrk="0" fontAlgn="base" hangingPunct="0">
        <a:spcBef>
          <a:spcPct val="0"/>
        </a:spcBef>
        <a:spcAft>
          <a:spcPct val="0"/>
        </a:spcAft>
        <a:defRPr sz="4800">
          <a:solidFill>
            <a:schemeClr val="tx2"/>
          </a:solidFill>
          <a:latin typeface="Book Antiqua" charset="0"/>
          <a:ea typeface="ＭＳ Ｐゴシック" charset="0"/>
          <a:cs typeface="ＭＳ Ｐゴシック" charset="0"/>
        </a:defRPr>
      </a:lvl5pPr>
      <a:lvl6pPr marL="457200" algn="ctr" rtl="0" fontAlgn="base">
        <a:spcBef>
          <a:spcPct val="0"/>
        </a:spcBef>
        <a:spcAft>
          <a:spcPct val="0"/>
        </a:spcAft>
        <a:defRPr sz="4800">
          <a:solidFill>
            <a:schemeClr val="tx2"/>
          </a:solidFill>
          <a:latin typeface="Book Antiqua" charset="0"/>
          <a:ea typeface="ＭＳ Ｐゴシック" charset="0"/>
          <a:cs typeface="ＭＳ Ｐゴシック" charset="0"/>
        </a:defRPr>
      </a:lvl6pPr>
      <a:lvl7pPr marL="914400" algn="ctr" rtl="0" fontAlgn="base">
        <a:spcBef>
          <a:spcPct val="0"/>
        </a:spcBef>
        <a:spcAft>
          <a:spcPct val="0"/>
        </a:spcAft>
        <a:defRPr sz="4800">
          <a:solidFill>
            <a:schemeClr val="tx2"/>
          </a:solidFill>
          <a:latin typeface="Book Antiqua" charset="0"/>
          <a:ea typeface="ＭＳ Ｐゴシック" charset="0"/>
          <a:cs typeface="ＭＳ Ｐゴシック" charset="0"/>
        </a:defRPr>
      </a:lvl7pPr>
      <a:lvl8pPr marL="1371600" algn="ctr" rtl="0" fontAlgn="base">
        <a:spcBef>
          <a:spcPct val="0"/>
        </a:spcBef>
        <a:spcAft>
          <a:spcPct val="0"/>
        </a:spcAft>
        <a:defRPr sz="4800">
          <a:solidFill>
            <a:schemeClr val="tx2"/>
          </a:solidFill>
          <a:latin typeface="Book Antiqua" charset="0"/>
          <a:ea typeface="ＭＳ Ｐゴシック" charset="0"/>
          <a:cs typeface="ＭＳ Ｐゴシック" charset="0"/>
        </a:defRPr>
      </a:lvl8pPr>
      <a:lvl9pPr marL="1828800" algn="ctr" rtl="0" fontAlgn="base">
        <a:spcBef>
          <a:spcPct val="0"/>
        </a:spcBef>
        <a:spcAft>
          <a:spcPct val="0"/>
        </a:spcAft>
        <a:defRPr sz="4800">
          <a:solidFill>
            <a:schemeClr val="tx2"/>
          </a:solidFill>
          <a:latin typeface="Book Antiqua"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Font typeface="Wingdings 2" charset="0"/>
        <a:buChar char=""/>
        <a:defRPr sz="2400" kern="1200">
          <a:solidFill>
            <a:schemeClr val="bg1"/>
          </a:solidFill>
          <a:effectLst>
            <a:outerShdw blurRad="63500" dist="50800" dir="2700000" algn="tl" rotWithShape="0">
              <a:prstClr val="black">
                <a:alpha val="50000"/>
              </a:prstClr>
            </a:outerShdw>
          </a:effectLst>
          <a:latin typeface="+mn-lt"/>
          <a:ea typeface="ＭＳ Ｐゴシック" charset="0"/>
          <a:cs typeface="ＭＳ Ｐゴシック" charset="0"/>
        </a:defRPr>
      </a:lvl1pPr>
      <a:lvl2pPr marL="685800" indent="-336550" algn="l" rtl="0" eaLnBrk="0" fontAlgn="base" hangingPunct="0">
        <a:spcBef>
          <a:spcPts val="600"/>
        </a:spcBef>
        <a:spcAft>
          <a:spcPct val="0"/>
        </a:spcAft>
        <a:buFont typeface="Wingdings 2" charset="0"/>
        <a:buChar char=""/>
        <a:defRPr sz="2200" kern="1200">
          <a:solidFill>
            <a:schemeClr val="bg1"/>
          </a:solidFill>
          <a:effectLst>
            <a:outerShdw blurRad="63500" dist="50800" dir="2700000" algn="tl" rotWithShape="0">
              <a:prstClr val="black">
                <a:alpha val="50000"/>
              </a:prstClr>
            </a:outerShdw>
          </a:effectLst>
          <a:latin typeface="+mn-lt"/>
          <a:ea typeface="ＭＳ Ｐゴシック" charset="0"/>
          <a:cs typeface="+mn-cs"/>
        </a:defRPr>
      </a:lvl2pPr>
      <a:lvl3pPr marL="1035050" indent="-349250" algn="l" rtl="0" eaLnBrk="0" fontAlgn="base" hangingPunct="0">
        <a:spcBef>
          <a:spcPts val="600"/>
        </a:spcBef>
        <a:spcAft>
          <a:spcPct val="0"/>
        </a:spcAft>
        <a:buFont typeface="Wingdings 2" charset="0"/>
        <a:buChar char=""/>
        <a:defRPr sz="2000" kern="1200">
          <a:solidFill>
            <a:schemeClr val="bg1"/>
          </a:solidFill>
          <a:effectLst>
            <a:outerShdw blurRad="63500" dist="50800" dir="2700000" algn="tl" rotWithShape="0">
              <a:prstClr val="black">
                <a:alpha val="50000"/>
              </a:prstClr>
            </a:outerShdw>
          </a:effectLst>
          <a:latin typeface="+mn-lt"/>
          <a:ea typeface="ＭＳ Ｐゴシック" charset="0"/>
          <a:cs typeface="+mn-cs"/>
        </a:defRPr>
      </a:lvl3pPr>
      <a:lvl4pPr marL="1371600" indent="-336550" algn="l" rtl="0" eaLnBrk="0" fontAlgn="base" hangingPunct="0">
        <a:spcBef>
          <a:spcPts val="600"/>
        </a:spcBef>
        <a:spcAft>
          <a:spcPct val="0"/>
        </a:spcAft>
        <a:buFont typeface="Wingdings 2" charset="0"/>
        <a:buChar char=""/>
        <a:defRPr kern="1200">
          <a:solidFill>
            <a:schemeClr val="bg1"/>
          </a:solidFill>
          <a:effectLst>
            <a:outerShdw blurRad="63500" dist="50800" dir="2700000" algn="tl" rotWithShape="0">
              <a:prstClr val="black">
                <a:alpha val="50000"/>
              </a:prstClr>
            </a:outerShdw>
          </a:effectLst>
          <a:latin typeface="+mn-lt"/>
          <a:ea typeface="ＭＳ Ｐゴシック" charset="0"/>
          <a:cs typeface="+mn-cs"/>
        </a:defRPr>
      </a:lvl4pPr>
      <a:lvl5pPr marL="1720850" indent="-349250" algn="l" rtl="0" eaLnBrk="0" fontAlgn="base" hangingPunct="0">
        <a:spcBef>
          <a:spcPts val="600"/>
        </a:spcBef>
        <a:spcAft>
          <a:spcPct val="0"/>
        </a:spcAft>
        <a:buFont typeface="Wingdings 2" charset="0"/>
        <a:buChar char=""/>
        <a:defRPr kern="1200">
          <a:solidFill>
            <a:schemeClr val="bg1"/>
          </a:solidFill>
          <a:effectLst>
            <a:outerShdw blurRad="63500" dist="50800" dir="2700000" algn="tl" rotWithShape="0">
              <a:prstClr val="black">
                <a:alpha val="50000"/>
              </a:prstClr>
            </a:outerShdw>
          </a:effectLst>
          <a:latin typeface="+mn-lt"/>
          <a:ea typeface="ＭＳ Ｐゴシック" charset="0"/>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Crash Course in Irish History</a:t>
            </a:r>
            <a:r>
              <a:rPr lang="en-US" dirty="0">
                <a:ea typeface="+mj-ea"/>
                <a:cs typeface="+mj-cs"/>
              </a:rPr>
              <a:t>	</a:t>
            </a:r>
          </a:p>
        </p:txBody>
      </p:sp>
      <p:sp>
        <p:nvSpPr>
          <p:cNvPr id="3" name="Content Placeholder 2"/>
          <p:cNvSpPr>
            <a:spLocks noGrp="1"/>
          </p:cNvSpPr>
          <p:nvPr>
            <p:ph idx="1"/>
          </p:nvPr>
        </p:nvSpPr>
        <p:spPr/>
        <p:txBody>
          <a:bodyPr/>
          <a:lstStyle/>
          <a:p>
            <a:pPr marL="0" indent="0" eaLnBrk="1" fontAlgn="auto" hangingPunct="1">
              <a:spcAft>
                <a:spcPts val="0"/>
              </a:spcAft>
              <a:buNone/>
              <a:defRPr/>
            </a:pPr>
            <a:r>
              <a:rPr lang="en-US" b="1" dirty="0" smtClean="0">
                <a:ea typeface="+mn-ea"/>
              </a:rPr>
              <a:t>Objectives:</a:t>
            </a:r>
          </a:p>
          <a:p>
            <a:pPr eaLnBrk="1" fontAlgn="auto" hangingPunct="1">
              <a:spcAft>
                <a:spcPts val="0"/>
              </a:spcAft>
              <a:defRPr/>
            </a:pPr>
            <a:r>
              <a:rPr lang="en-US" b="1" dirty="0" smtClean="0">
                <a:ea typeface="+mn-ea"/>
              </a:rPr>
              <a:t>Who are the key players in Irish history?</a:t>
            </a:r>
          </a:p>
          <a:p>
            <a:pPr eaLnBrk="1" fontAlgn="auto" hangingPunct="1">
              <a:spcAft>
                <a:spcPts val="0"/>
              </a:spcAft>
              <a:defRPr/>
            </a:pPr>
            <a:r>
              <a:rPr lang="en-US" b="1" dirty="0" smtClean="0">
                <a:ea typeface="+mn-ea"/>
              </a:rPr>
              <a:t>What are the defining struggles of the Irish people?</a:t>
            </a:r>
          </a:p>
          <a:p>
            <a:pPr eaLnBrk="1" fontAlgn="auto" hangingPunct="1">
              <a:spcAft>
                <a:spcPts val="0"/>
              </a:spcAft>
              <a:defRPr/>
            </a:pPr>
            <a:r>
              <a:rPr lang="en-US" b="1" dirty="0" smtClean="0">
                <a:ea typeface="+mn-ea"/>
              </a:rPr>
              <a:t> What patterns emerge when we look at 500+ years of Irish history?</a:t>
            </a:r>
          </a:p>
          <a:p>
            <a:pPr eaLnBrk="1" fontAlgn="auto" hangingPunct="1">
              <a:spcAft>
                <a:spcPts val="0"/>
              </a:spcAft>
              <a:defRPr/>
            </a:pPr>
            <a:r>
              <a:rPr lang="en-US" b="1" dirty="0" smtClean="0">
                <a:ea typeface="+mn-ea"/>
              </a:rPr>
              <a:t>How might Irish history impact Irish writers and people writing about Ireland?</a:t>
            </a:r>
            <a:endParaRPr lang="en-US" b="1"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Penal Laws: 1695</a:t>
            </a:r>
            <a:endParaRPr lang="en-US" dirty="0">
              <a:ea typeface="+mj-ea"/>
              <a:cs typeface="+mj-cs"/>
            </a:endParaRPr>
          </a:p>
        </p:txBody>
      </p:sp>
      <p:sp>
        <p:nvSpPr>
          <p:cNvPr id="3" name="Content Placeholder 2"/>
          <p:cNvSpPr>
            <a:spLocks noGrp="1"/>
          </p:cNvSpPr>
          <p:nvPr>
            <p:ph idx="1"/>
          </p:nvPr>
        </p:nvSpPr>
        <p:spPr/>
        <p:txBody>
          <a:bodyPr/>
          <a:lstStyle/>
          <a:p>
            <a:pPr eaLnBrk="1" fontAlgn="auto" hangingPunct="1">
              <a:lnSpc>
                <a:spcPct val="90000"/>
              </a:lnSpc>
              <a:spcAft>
                <a:spcPts val="0"/>
              </a:spcAft>
              <a:buFont typeface="Wingdings 2" pitchFamily="18" charset="2"/>
              <a:buChar char=""/>
              <a:defRPr/>
            </a:pPr>
            <a:r>
              <a:rPr lang="en-US" sz="3000" dirty="0">
                <a:ea typeface="+mn-ea"/>
                <a:cs typeface="+mn-cs"/>
              </a:rPr>
              <a:t>Catholics forbidden from:</a:t>
            </a:r>
          </a:p>
          <a:p>
            <a:pPr lvl="1" eaLnBrk="1" fontAlgn="auto" hangingPunct="1">
              <a:lnSpc>
                <a:spcPct val="90000"/>
              </a:lnSpc>
              <a:spcAft>
                <a:spcPts val="0"/>
              </a:spcAft>
              <a:buFont typeface="Wingdings 2" pitchFamily="18" charset="2"/>
              <a:buChar char=""/>
              <a:defRPr/>
            </a:pPr>
            <a:r>
              <a:rPr lang="en-US" sz="2800" dirty="0" smtClean="0">
                <a:ea typeface="+mn-ea"/>
              </a:rPr>
              <a:t>Holding </a:t>
            </a:r>
            <a:r>
              <a:rPr lang="en-US" sz="2800" dirty="0">
                <a:ea typeface="+mn-ea"/>
              </a:rPr>
              <a:t>political office</a:t>
            </a:r>
          </a:p>
          <a:p>
            <a:pPr lvl="1" eaLnBrk="1" fontAlgn="auto" hangingPunct="1">
              <a:lnSpc>
                <a:spcPct val="90000"/>
              </a:lnSpc>
              <a:spcAft>
                <a:spcPts val="0"/>
              </a:spcAft>
              <a:buFont typeface="Wingdings 2" pitchFamily="18" charset="2"/>
              <a:buChar char=""/>
              <a:defRPr/>
            </a:pPr>
            <a:r>
              <a:rPr lang="en-US" sz="2800" dirty="0" smtClean="0">
                <a:ea typeface="+mn-ea"/>
              </a:rPr>
              <a:t>Holding </a:t>
            </a:r>
            <a:r>
              <a:rPr lang="en-US" sz="2800" dirty="0">
                <a:ea typeface="+mn-ea"/>
              </a:rPr>
              <a:t>professional positions (lawyers, etc.)</a:t>
            </a:r>
          </a:p>
          <a:p>
            <a:pPr lvl="1" eaLnBrk="1" fontAlgn="auto" hangingPunct="1">
              <a:lnSpc>
                <a:spcPct val="90000"/>
              </a:lnSpc>
              <a:spcAft>
                <a:spcPts val="0"/>
              </a:spcAft>
              <a:buFont typeface="Wingdings 2" pitchFamily="18" charset="2"/>
              <a:buChar char=""/>
              <a:defRPr/>
            </a:pPr>
            <a:r>
              <a:rPr lang="en-US" sz="2800" dirty="0" smtClean="0">
                <a:ea typeface="+mn-ea"/>
              </a:rPr>
              <a:t>Intermarriage </a:t>
            </a:r>
            <a:r>
              <a:rPr lang="en-US" sz="2800" dirty="0">
                <a:ea typeface="+mn-ea"/>
              </a:rPr>
              <a:t>with Protestants</a:t>
            </a:r>
          </a:p>
          <a:p>
            <a:pPr lvl="1" eaLnBrk="1" fontAlgn="auto" hangingPunct="1">
              <a:lnSpc>
                <a:spcPct val="90000"/>
              </a:lnSpc>
              <a:spcAft>
                <a:spcPts val="0"/>
              </a:spcAft>
              <a:buFont typeface="Wingdings 2" pitchFamily="18" charset="2"/>
              <a:buChar char=""/>
              <a:defRPr/>
            </a:pPr>
            <a:r>
              <a:rPr lang="en-US" sz="2800" dirty="0" smtClean="0">
                <a:ea typeface="+mn-ea"/>
              </a:rPr>
              <a:t>Owning </a:t>
            </a:r>
            <a:r>
              <a:rPr lang="en-US" sz="2800" dirty="0">
                <a:ea typeface="+mn-ea"/>
              </a:rPr>
              <a:t>guns</a:t>
            </a:r>
          </a:p>
          <a:p>
            <a:pPr lvl="1" eaLnBrk="1" fontAlgn="auto" hangingPunct="1">
              <a:lnSpc>
                <a:spcPct val="90000"/>
              </a:lnSpc>
              <a:spcAft>
                <a:spcPts val="0"/>
              </a:spcAft>
              <a:buFont typeface="Wingdings 2" pitchFamily="18" charset="2"/>
              <a:buChar char=""/>
              <a:defRPr/>
            </a:pPr>
            <a:r>
              <a:rPr lang="en-US" sz="2800" dirty="0" smtClean="0">
                <a:ea typeface="+mn-ea"/>
              </a:rPr>
              <a:t>Patrilineal </a:t>
            </a:r>
            <a:r>
              <a:rPr lang="en-US" sz="2800" dirty="0">
                <a:ea typeface="+mn-ea"/>
              </a:rPr>
              <a:t>inheritance</a:t>
            </a:r>
          </a:p>
          <a:p>
            <a:pPr lvl="1" eaLnBrk="1" fontAlgn="auto" hangingPunct="1">
              <a:lnSpc>
                <a:spcPct val="90000"/>
              </a:lnSpc>
              <a:spcAft>
                <a:spcPts val="0"/>
              </a:spcAft>
              <a:buFont typeface="Wingdings 2" pitchFamily="18" charset="2"/>
              <a:buChar char=""/>
              <a:defRPr/>
            </a:pPr>
            <a:r>
              <a:rPr lang="en-US" sz="2800" dirty="0" smtClean="0">
                <a:ea typeface="+mn-ea"/>
              </a:rPr>
              <a:t>Buying </a:t>
            </a:r>
            <a:r>
              <a:rPr lang="en-US" sz="2800" dirty="0">
                <a:ea typeface="+mn-ea"/>
              </a:rPr>
              <a:t>land</a:t>
            </a:r>
          </a:p>
          <a:p>
            <a:pPr lvl="1" eaLnBrk="1" fontAlgn="auto" hangingPunct="1">
              <a:lnSpc>
                <a:spcPct val="90000"/>
              </a:lnSpc>
              <a:spcAft>
                <a:spcPts val="0"/>
              </a:spcAft>
              <a:buFont typeface="Wingdings 2" pitchFamily="18" charset="2"/>
              <a:buChar char=""/>
              <a:defRPr/>
            </a:pPr>
            <a:r>
              <a:rPr lang="en-US" sz="2800" dirty="0" smtClean="0">
                <a:ea typeface="+mn-ea"/>
              </a:rPr>
              <a:t>Owning </a:t>
            </a:r>
            <a:r>
              <a:rPr lang="en-US" sz="2800" dirty="0">
                <a:ea typeface="+mn-ea"/>
              </a:rPr>
              <a:t>a horse of greater value than £5</a:t>
            </a:r>
          </a:p>
          <a:p>
            <a:pPr eaLnBrk="1" fontAlgn="auto" hangingPunct="1">
              <a:spcAft>
                <a:spcPts val="0"/>
              </a:spcAft>
              <a:buFont typeface="Wingdings 2" pitchFamily="18" charset="2"/>
              <a:buChar char=""/>
              <a:defRPr/>
            </a:pP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1798 Rebellion</a:t>
            </a:r>
            <a:endParaRPr lang="en-US" dirty="0">
              <a:ea typeface="+mj-ea"/>
              <a:cs typeface="+mj-cs"/>
            </a:endParaRPr>
          </a:p>
        </p:txBody>
      </p:sp>
      <p:sp>
        <p:nvSpPr>
          <p:cNvPr id="3" name="Content Placeholder 2"/>
          <p:cNvSpPr>
            <a:spLocks noGrp="1"/>
          </p:cNvSpPr>
          <p:nvPr>
            <p:ph idx="1"/>
          </p:nvPr>
        </p:nvSpPr>
        <p:spPr>
          <a:xfrm>
            <a:off x="765175" y="2070100"/>
            <a:ext cx="3425825" cy="4483100"/>
          </a:xfrm>
        </p:spPr>
        <p:txBody>
          <a:bodyPr/>
          <a:lstStyle/>
          <a:p>
            <a:pPr defTabSz="457200" eaLnBrk="1" hangingPunct="1">
              <a:spcBef>
                <a:spcPct val="0"/>
              </a:spcBef>
              <a:buFont typeface="Wingdings 2" pitchFamily="18" charset="2"/>
              <a:buChar char=""/>
              <a:defRPr/>
            </a:pPr>
            <a:r>
              <a:rPr lang="en-US" sz="2800" dirty="0" smtClean="0">
                <a:solidFill>
                  <a:srgbClr val="FFFFFF"/>
                </a:solidFill>
                <a:effectLst/>
              </a:rPr>
              <a:t>Inspired </a:t>
            </a:r>
            <a:r>
              <a:rPr lang="en-US" sz="2800" dirty="0">
                <a:solidFill>
                  <a:srgbClr val="FFFFFF"/>
                </a:solidFill>
                <a:effectLst/>
              </a:rPr>
              <a:t>by the French Revolution, the United Irishmen, lead by Wolfe Tone, rose against British authority in Ireland.  </a:t>
            </a:r>
          </a:p>
          <a:p>
            <a:pPr eaLnBrk="1" fontAlgn="auto" hangingPunct="1">
              <a:spcAft>
                <a:spcPts val="0"/>
              </a:spcAft>
              <a:buFont typeface="Wingdings 2" pitchFamily="18" charset="2"/>
              <a:buChar char=""/>
              <a:defRPr/>
            </a:pPr>
            <a:endParaRPr lang="en-US" dirty="0">
              <a:ea typeface="+mn-ea"/>
              <a:cs typeface="+mn-cs"/>
            </a:endParaRPr>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b="11122"/>
          <a:stretch>
            <a:fillRect/>
          </a:stretch>
        </p:blipFill>
        <p:spPr bwMode="auto">
          <a:xfrm>
            <a:off x="5029200" y="1219200"/>
            <a:ext cx="367665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1801 Act of Union</a:t>
            </a:r>
            <a:endParaRPr lang="en-US" dirty="0">
              <a:ea typeface="+mj-ea"/>
              <a:cs typeface="+mj-cs"/>
            </a:endParaRPr>
          </a:p>
        </p:txBody>
      </p:sp>
      <p:sp>
        <p:nvSpPr>
          <p:cNvPr id="3" name="Content Placeholder 2"/>
          <p:cNvSpPr>
            <a:spLocks noGrp="1"/>
          </p:cNvSpPr>
          <p:nvPr>
            <p:ph idx="1"/>
          </p:nvPr>
        </p:nvSpPr>
        <p:spPr/>
        <p:txBody>
          <a:bodyPr/>
          <a:lstStyle/>
          <a:p>
            <a:pPr eaLnBrk="1" fontAlgn="auto" hangingPunct="1">
              <a:spcAft>
                <a:spcPts val="0"/>
              </a:spcAft>
              <a:buFont typeface="Wingdings 2" pitchFamily="18" charset="2"/>
              <a:buChar char=""/>
              <a:defRPr/>
            </a:pPr>
            <a:r>
              <a:rPr lang="en-US" dirty="0" smtClean="0">
                <a:ea typeface="+mn-ea"/>
                <a:cs typeface="+mn-cs"/>
              </a:rPr>
              <a:t>Irish Parliament dissolved</a:t>
            </a:r>
          </a:p>
          <a:p>
            <a:pPr eaLnBrk="1" fontAlgn="auto" hangingPunct="1">
              <a:spcAft>
                <a:spcPts val="0"/>
              </a:spcAft>
              <a:buFont typeface="Wingdings 2" pitchFamily="18" charset="2"/>
              <a:buChar char=""/>
              <a:defRPr/>
            </a:pPr>
            <a:r>
              <a:rPr lang="en-US" dirty="0" smtClean="0">
                <a:ea typeface="+mn-ea"/>
                <a:cs typeface="+mn-cs"/>
              </a:rPr>
              <a:t>United Kingdom: </a:t>
            </a:r>
            <a:endParaRPr lang="en-US" dirty="0">
              <a:ea typeface="+mn-ea"/>
              <a:cs typeface="+mn-cs"/>
            </a:endParaRPr>
          </a:p>
        </p:txBody>
      </p:sp>
      <p:pic>
        <p:nvPicPr>
          <p:cNvPr id="276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743200"/>
            <a:ext cx="52578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Famine, 1845-1850</a:t>
            </a:r>
            <a:endParaRPr lang="en-US" dirty="0">
              <a:ea typeface="+mj-ea"/>
              <a:cs typeface="+mj-cs"/>
            </a:endParaRPr>
          </a:p>
        </p:txBody>
      </p:sp>
      <p:sp>
        <p:nvSpPr>
          <p:cNvPr id="3" name="Content Placeholder 2"/>
          <p:cNvSpPr>
            <a:spLocks noGrp="1"/>
          </p:cNvSpPr>
          <p:nvPr>
            <p:ph idx="1"/>
          </p:nvPr>
        </p:nvSpPr>
        <p:spPr>
          <a:xfrm>
            <a:off x="304800" y="1905000"/>
            <a:ext cx="4267200" cy="4724400"/>
          </a:xfrm>
        </p:spPr>
        <p:txBody>
          <a:bodyPr>
            <a:normAutofit fontScale="92500" lnSpcReduction="20000"/>
          </a:bodyPr>
          <a:lstStyle/>
          <a:p>
            <a:pPr marL="0" indent="0" defTabSz="457200" eaLnBrk="1" hangingPunct="1">
              <a:spcBef>
                <a:spcPct val="0"/>
              </a:spcBef>
              <a:buFont typeface="Wingdings 2" pitchFamily="18" charset="2"/>
              <a:buNone/>
              <a:defRPr/>
            </a:pPr>
            <a:endParaRPr lang="en-US" sz="2800" dirty="0">
              <a:solidFill>
                <a:srgbClr val="FFFFFF"/>
              </a:solidFill>
              <a:effectLst/>
            </a:endParaRPr>
          </a:p>
          <a:p>
            <a:pPr defTabSz="457200" eaLnBrk="1" hangingPunct="1">
              <a:spcBef>
                <a:spcPct val="0"/>
              </a:spcBef>
              <a:buFont typeface="Wingdings 2" pitchFamily="18" charset="2"/>
              <a:buChar char=""/>
              <a:defRPr/>
            </a:pPr>
            <a:r>
              <a:rPr lang="en-US" sz="2800" dirty="0">
                <a:solidFill>
                  <a:srgbClr val="FFFFFF"/>
                </a:solidFill>
                <a:effectLst/>
              </a:rPr>
              <a:t>A massive blight hit in 1845 destroying most of the potato crop for five years in a row.  </a:t>
            </a:r>
          </a:p>
          <a:p>
            <a:pPr defTabSz="457200" eaLnBrk="1" hangingPunct="1">
              <a:spcBef>
                <a:spcPct val="0"/>
              </a:spcBef>
              <a:buFont typeface="Wingdings 2" pitchFamily="18" charset="2"/>
              <a:buChar char=""/>
              <a:defRPr/>
            </a:pPr>
            <a:endParaRPr lang="en-US" sz="2800" dirty="0">
              <a:solidFill>
                <a:srgbClr val="FFFFFF"/>
              </a:solidFill>
              <a:effectLst/>
            </a:endParaRPr>
          </a:p>
          <a:p>
            <a:pPr defTabSz="457200" eaLnBrk="1" hangingPunct="1">
              <a:spcBef>
                <a:spcPct val="0"/>
              </a:spcBef>
              <a:buFont typeface="Wingdings 2" pitchFamily="18" charset="2"/>
              <a:buChar char=""/>
              <a:defRPr/>
            </a:pPr>
            <a:r>
              <a:rPr lang="en-US" sz="2800" dirty="0">
                <a:solidFill>
                  <a:srgbClr val="FFFFFF"/>
                </a:solidFill>
                <a:effectLst/>
              </a:rPr>
              <a:t>One million deaths from starvation and disease.</a:t>
            </a:r>
          </a:p>
          <a:p>
            <a:pPr defTabSz="457200" eaLnBrk="1" hangingPunct="1">
              <a:spcBef>
                <a:spcPct val="0"/>
              </a:spcBef>
              <a:buFont typeface="Wingdings 2" pitchFamily="18" charset="2"/>
              <a:buChar char=""/>
              <a:defRPr/>
            </a:pPr>
            <a:endParaRPr lang="en-US" sz="2800" dirty="0">
              <a:solidFill>
                <a:srgbClr val="FFFFFF"/>
              </a:solidFill>
              <a:effectLst/>
            </a:endParaRPr>
          </a:p>
          <a:p>
            <a:pPr defTabSz="457200" eaLnBrk="1" hangingPunct="1">
              <a:spcBef>
                <a:spcPct val="0"/>
              </a:spcBef>
              <a:buFont typeface="Wingdings 2" pitchFamily="18" charset="2"/>
              <a:buChar char=""/>
              <a:defRPr/>
            </a:pPr>
            <a:r>
              <a:rPr lang="en-US" sz="2800" dirty="0">
                <a:solidFill>
                  <a:srgbClr val="FFFFFF"/>
                </a:solidFill>
                <a:effectLst/>
              </a:rPr>
              <a:t>One million people </a:t>
            </a:r>
            <a:r>
              <a:rPr lang="en-US" sz="2800" dirty="0" smtClean="0">
                <a:solidFill>
                  <a:srgbClr val="FFFFFF"/>
                </a:solidFill>
                <a:effectLst/>
              </a:rPr>
              <a:t>emigrate</a:t>
            </a:r>
          </a:p>
          <a:p>
            <a:pPr defTabSz="457200" eaLnBrk="1" hangingPunct="1">
              <a:spcBef>
                <a:spcPct val="0"/>
              </a:spcBef>
              <a:buFont typeface="Wingdings 2" pitchFamily="18" charset="2"/>
              <a:buChar char=""/>
              <a:defRPr/>
            </a:pPr>
            <a:endParaRPr lang="en-US" sz="2800" dirty="0">
              <a:solidFill>
                <a:srgbClr val="FFFFFF"/>
              </a:solidFill>
              <a:effectLst/>
            </a:endParaRPr>
          </a:p>
          <a:p>
            <a:pPr defTabSz="457200" eaLnBrk="1" hangingPunct="1">
              <a:spcBef>
                <a:spcPct val="0"/>
              </a:spcBef>
              <a:buFont typeface="Wingdings 2" pitchFamily="18" charset="2"/>
              <a:buChar char=""/>
              <a:defRPr/>
            </a:pPr>
            <a:r>
              <a:rPr lang="en-US" sz="2800" dirty="0" smtClean="0">
                <a:solidFill>
                  <a:srgbClr val="FFFFFF"/>
                </a:solidFill>
                <a:effectLst/>
              </a:rPr>
              <a:t>Failure of English government</a:t>
            </a:r>
            <a:endParaRPr lang="en-US" sz="2800" dirty="0">
              <a:solidFill>
                <a:srgbClr val="FFFFFF"/>
              </a:solidFill>
              <a:effectLst/>
            </a:endParaRPr>
          </a:p>
          <a:p>
            <a:pPr marL="0" indent="0" eaLnBrk="1" fontAlgn="auto" hangingPunct="1">
              <a:spcAft>
                <a:spcPts val="0"/>
              </a:spcAft>
              <a:buFont typeface="Wingdings 2" pitchFamily="18" charset="2"/>
              <a:buNone/>
              <a:defRPr/>
            </a:pPr>
            <a:endParaRPr lang="en-US" dirty="0">
              <a:ea typeface="+mn-ea"/>
              <a:cs typeface="+mn-cs"/>
            </a:endParaRPr>
          </a:p>
        </p:txBody>
      </p:sp>
      <p:pic>
        <p:nvPicPr>
          <p:cNvPr id="286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35560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Key Revolutionary Figures</a:t>
            </a:r>
            <a:endParaRPr lang="en-US" dirty="0">
              <a:ea typeface="+mj-ea"/>
              <a:cs typeface="+mj-cs"/>
            </a:endParaRPr>
          </a:p>
        </p:txBody>
      </p:sp>
      <p:sp>
        <p:nvSpPr>
          <p:cNvPr id="3" name="Content Placeholder 2"/>
          <p:cNvSpPr>
            <a:spLocks noGrp="1"/>
          </p:cNvSpPr>
          <p:nvPr>
            <p:ph idx="1"/>
          </p:nvPr>
        </p:nvSpPr>
        <p:spPr/>
        <p:txBody>
          <a:bodyPr/>
          <a:lstStyle/>
          <a:p>
            <a:pPr eaLnBrk="1" fontAlgn="auto" hangingPunct="1">
              <a:spcAft>
                <a:spcPts val="0"/>
              </a:spcAft>
              <a:buFont typeface="Wingdings 2" pitchFamily="18" charset="2"/>
              <a:buChar char=""/>
              <a:defRPr/>
            </a:pPr>
            <a:r>
              <a:rPr lang="en-US" sz="2800" dirty="0" smtClean="0">
                <a:ea typeface="+mn-ea"/>
                <a:cs typeface="+mn-cs"/>
              </a:rPr>
              <a:t>1829: Daniel O’Connell, “The Liberator,”</a:t>
            </a:r>
          </a:p>
          <a:p>
            <a:pPr lvl="1" eaLnBrk="1" fontAlgn="auto" hangingPunct="1">
              <a:spcAft>
                <a:spcPts val="0"/>
              </a:spcAft>
              <a:buFont typeface="Wingdings 2" pitchFamily="18" charset="2"/>
              <a:buChar char=""/>
              <a:defRPr/>
            </a:pPr>
            <a:r>
              <a:rPr lang="en-US" sz="2800" dirty="0" smtClean="0">
                <a:ea typeface="+mn-ea"/>
              </a:rPr>
              <a:t>Successful, nonviolent democratic political action</a:t>
            </a:r>
          </a:p>
          <a:p>
            <a:pPr lvl="1" eaLnBrk="1" fontAlgn="auto" hangingPunct="1">
              <a:spcAft>
                <a:spcPts val="0"/>
              </a:spcAft>
              <a:buFont typeface="Wingdings 2" pitchFamily="18" charset="2"/>
              <a:buChar char=""/>
              <a:defRPr/>
            </a:pPr>
            <a:r>
              <a:rPr lang="en-US" sz="2800" dirty="0" smtClean="0">
                <a:ea typeface="+mn-ea"/>
              </a:rPr>
              <a:t>Repeals Penal Laws</a:t>
            </a:r>
          </a:p>
          <a:p>
            <a:pPr eaLnBrk="1" fontAlgn="auto" hangingPunct="1">
              <a:spcAft>
                <a:spcPts val="0"/>
              </a:spcAft>
              <a:buFont typeface="Wingdings 2" pitchFamily="18" charset="2"/>
              <a:buChar char=""/>
              <a:defRPr/>
            </a:pPr>
            <a:r>
              <a:rPr lang="en-US" sz="2800" dirty="0" smtClean="0">
                <a:ea typeface="+mn-ea"/>
                <a:cs typeface="+mn-cs"/>
              </a:rPr>
              <a:t>1890s: Charles Stewart Parnell</a:t>
            </a:r>
          </a:p>
          <a:p>
            <a:pPr lvl="1" eaLnBrk="1" fontAlgn="auto" hangingPunct="1">
              <a:spcAft>
                <a:spcPts val="0"/>
              </a:spcAft>
              <a:buFont typeface="Wingdings 2" pitchFamily="18" charset="2"/>
              <a:buChar char=""/>
              <a:defRPr/>
            </a:pPr>
            <a:r>
              <a:rPr lang="en-US" sz="2800" dirty="0" smtClean="0">
                <a:ea typeface="+mn-ea"/>
              </a:rPr>
              <a:t>Advocate for Home Rule</a:t>
            </a:r>
          </a:p>
          <a:p>
            <a:pPr lvl="1" eaLnBrk="1" fontAlgn="auto" hangingPunct="1">
              <a:spcAft>
                <a:spcPts val="0"/>
              </a:spcAft>
              <a:buFont typeface="Wingdings 2" pitchFamily="18" charset="2"/>
              <a:buChar char=""/>
              <a:defRPr/>
            </a:pPr>
            <a:r>
              <a:rPr lang="en-US" sz="2800" dirty="0" smtClean="0">
                <a:ea typeface="+mn-ea"/>
              </a:rPr>
              <a:t>Unites Irish parliament</a:t>
            </a:r>
          </a:p>
          <a:p>
            <a:pPr lvl="1" eaLnBrk="1" fontAlgn="auto" hangingPunct="1">
              <a:spcAft>
                <a:spcPts val="0"/>
              </a:spcAft>
              <a:buFont typeface="Wingdings 2" pitchFamily="18" charset="2"/>
              <a:buChar char=""/>
              <a:defRPr/>
            </a:pPr>
            <a:r>
              <a:rPr lang="en-US" sz="2800" dirty="0" smtClean="0">
                <a:ea typeface="+mn-ea"/>
              </a:rPr>
              <a:t>Downfall and divorce </a:t>
            </a:r>
          </a:p>
          <a:p>
            <a:pPr marL="0" indent="0" eaLnBrk="1" fontAlgn="auto" hangingPunct="1">
              <a:spcAft>
                <a:spcPts val="0"/>
              </a:spcAft>
              <a:buFont typeface="Wingdings 2" charset="0"/>
              <a:buNone/>
              <a:defRPr/>
            </a:pPr>
            <a:endParaRPr lang="en-US" dirty="0" smtClean="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Easter Monday, 1916</a:t>
            </a:r>
            <a:endParaRPr lang="en-US" dirty="0">
              <a:ea typeface="+mj-ea"/>
              <a:cs typeface="+mj-cs"/>
            </a:endParaRPr>
          </a:p>
        </p:txBody>
      </p:sp>
      <p:sp>
        <p:nvSpPr>
          <p:cNvPr id="3" name="Content Placeholder 2"/>
          <p:cNvSpPr>
            <a:spLocks noGrp="1"/>
          </p:cNvSpPr>
          <p:nvPr>
            <p:ph idx="1"/>
          </p:nvPr>
        </p:nvSpPr>
        <p:spPr>
          <a:xfrm>
            <a:off x="765175" y="2070100"/>
            <a:ext cx="4035425" cy="4483100"/>
          </a:xfrm>
        </p:spPr>
        <p:txBody>
          <a:bodyPr/>
          <a:lstStyle/>
          <a:p>
            <a:pPr defTabSz="457200" eaLnBrk="1" hangingPunct="1">
              <a:spcBef>
                <a:spcPct val="0"/>
              </a:spcBef>
              <a:buFont typeface="Wingdings 2" pitchFamily="18" charset="2"/>
              <a:buChar char=""/>
              <a:defRPr/>
            </a:pPr>
            <a:r>
              <a:rPr lang="en-US" dirty="0" smtClean="0">
                <a:solidFill>
                  <a:srgbClr val="FFFFFF"/>
                </a:solidFill>
                <a:effectLst/>
                <a:latin typeface="+mj-lt"/>
              </a:rPr>
              <a:t>Irish </a:t>
            </a:r>
            <a:r>
              <a:rPr lang="en-US" dirty="0">
                <a:solidFill>
                  <a:srgbClr val="FFFFFF"/>
                </a:solidFill>
                <a:effectLst/>
                <a:latin typeface="+mj-lt"/>
              </a:rPr>
              <a:t>volunteers led by the Irish Republican Brotherhood occupied the General Post Office in Dublin and declared Irish Independence.  </a:t>
            </a:r>
          </a:p>
          <a:p>
            <a:pPr eaLnBrk="1" fontAlgn="auto" hangingPunct="1">
              <a:spcAft>
                <a:spcPts val="0"/>
              </a:spcAft>
              <a:buFont typeface="Wingdings 2" pitchFamily="18" charset="2"/>
              <a:buChar char=""/>
              <a:defRPr/>
            </a:pPr>
            <a:r>
              <a:rPr lang="en-US" dirty="0" smtClean="0">
                <a:ea typeface="+mn-ea"/>
                <a:cs typeface="+mn-cs"/>
              </a:rPr>
              <a:t>Padraig </a:t>
            </a:r>
            <a:r>
              <a:rPr lang="en-US" dirty="0" err="1" smtClean="0">
                <a:ea typeface="+mn-ea"/>
                <a:cs typeface="+mn-cs"/>
              </a:rPr>
              <a:t>Pearse</a:t>
            </a:r>
            <a:r>
              <a:rPr lang="en-US" dirty="0" smtClean="0">
                <a:ea typeface="+mn-ea"/>
                <a:cs typeface="+mn-cs"/>
              </a:rPr>
              <a:t> and 6 others sign Proclamation </a:t>
            </a:r>
          </a:p>
          <a:p>
            <a:pPr eaLnBrk="1" fontAlgn="auto" hangingPunct="1">
              <a:spcAft>
                <a:spcPts val="0"/>
              </a:spcAft>
              <a:buFont typeface="Wingdings 2" pitchFamily="18" charset="2"/>
              <a:buChar char=""/>
              <a:defRPr/>
            </a:pPr>
            <a:r>
              <a:rPr lang="en-US" dirty="0" smtClean="0">
                <a:ea typeface="+mn-ea"/>
                <a:cs typeface="+mn-cs"/>
              </a:rPr>
              <a:t>Leaders were teachers, poets, activists</a:t>
            </a:r>
          </a:p>
          <a:p>
            <a:pPr eaLnBrk="1" fontAlgn="auto" hangingPunct="1">
              <a:spcAft>
                <a:spcPts val="0"/>
              </a:spcAft>
              <a:buFont typeface="Wingdings 2" pitchFamily="18" charset="2"/>
              <a:buChar char=""/>
              <a:defRPr/>
            </a:pPr>
            <a:endParaRPr lang="en-US" dirty="0">
              <a:ea typeface="+mn-ea"/>
              <a:cs typeface="+mn-cs"/>
            </a:endParaRPr>
          </a:p>
        </p:txBody>
      </p:sp>
      <p:pic>
        <p:nvPicPr>
          <p:cNvPr id="307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62063"/>
            <a:ext cx="3657600"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Easter 1916: Consequences</a:t>
            </a:r>
            <a:endParaRPr lang="en-US" dirty="0">
              <a:ea typeface="+mj-ea"/>
              <a:cs typeface="+mj-cs"/>
            </a:endParaRPr>
          </a:p>
        </p:txBody>
      </p:sp>
      <p:sp>
        <p:nvSpPr>
          <p:cNvPr id="3" name="Content Placeholder 2"/>
          <p:cNvSpPr>
            <a:spLocks noGrp="1"/>
          </p:cNvSpPr>
          <p:nvPr>
            <p:ph idx="1"/>
          </p:nvPr>
        </p:nvSpPr>
        <p:spPr/>
        <p:txBody>
          <a:bodyPr/>
          <a:lstStyle/>
          <a:p>
            <a:pPr eaLnBrk="1" fontAlgn="auto" hangingPunct="1">
              <a:spcAft>
                <a:spcPts val="0"/>
              </a:spcAft>
              <a:buFont typeface="Wingdings 2" pitchFamily="18" charset="2"/>
              <a:buChar char=""/>
              <a:defRPr/>
            </a:pPr>
            <a:r>
              <a:rPr lang="en-US" dirty="0" smtClean="0">
                <a:ea typeface="+mn-ea"/>
                <a:cs typeface="+mn-cs"/>
              </a:rPr>
              <a:t>14 leaders executed </a:t>
            </a:r>
          </a:p>
          <a:p>
            <a:pPr lvl="1" eaLnBrk="1" fontAlgn="auto" hangingPunct="1">
              <a:spcAft>
                <a:spcPts val="0"/>
              </a:spcAft>
              <a:buFont typeface="Wingdings 2" pitchFamily="18" charset="2"/>
              <a:buChar char=""/>
              <a:defRPr/>
            </a:pPr>
            <a:r>
              <a:rPr lang="en-US" dirty="0" smtClean="0">
                <a:ea typeface="+mn-ea"/>
              </a:rPr>
              <a:t>Shift in public opinion</a:t>
            </a:r>
          </a:p>
          <a:p>
            <a:pPr lvl="1" eaLnBrk="1" fontAlgn="auto" hangingPunct="1">
              <a:spcAft>
                <a:spcPts val="0"/>
              </a:spcAft>
              <a:buFont typeface="Wingdings 2" pitchFamily="18" charset="2"/>
              <a:buChar char=""/>
              <a:defRPr/>
            </a:pPr>
            <a:r>
              <a:rPr lang="en-US" dirty="0" smtClean="0">
                <a:ea typeface="+mn-ea"/>
              </a:rPr>
              <a:t>Martyrdom</a:t>
            </a:r>
          </a:p>
          <a:p>
            <a:pPr eaLnBrk="1" fontAlgn="auto" hangingPunct="1">
              <a:spcAft>
                <a:spcPts val="0"/>
              </a:spcAft>
              <a:buFont typeface="Wingdings 2" pitchFamily="18" charset="2"/>
              <a:buChar char=""/>
              <a:defRPr/>
            </a:pPr>
            <a:r>
              <a:rPr lang="en-US" dirty="0" smtClean="0">
                <a:ea typeface="+mn-ea"/>
                <a:cs typeface="+mn-cs"/>
              </a:rPr>
              <a:t>Yeats, “Easter 1916”</a:t>
            </a:r>
          </a:p>
          <a:p>
            <a:pPr marL="349250" lvl="1" indent="0" eaLnBrk="1" fontAlgn="auto" hangingPunct="1">
              <a:spcAft>
                <a:spcPts val="0"/>
              </a:spcAft>
              <a:buFont typeface="Wingdings 2" charset="0"/>
              <a:buNone/>
              <a:defRPr/>
            </a:pPr>
            <a:r>
              <a:rPr lang="en-US" dirty="0" smtClean="0">
                <a:ea typeface="+mn-ea"/>
              </a:rPr>
              <a:t>“All changed, changed utterly:</a:t>
            </a:r>
          </a:p>
          <a:p>
            <a:pPr marL="349250" lvl="1" indent="0" eaLnBrk="1" fontAlgn="auto" hangingPunct="1">
              <a:spcAft>
                <a:spcPts val="0"/>
              </a:spcAft>
              <a:buFont typeface="Wingdings 2" charset="0"/>
              <a:buNone/>
              <a:defRPr/>
            </a:pPr>
            <a:r>
              <a:rPr lang="en-US" dirty="0" smtClean="0">
                <a:ea typeface="+mn-ea"/>
              </a:rPr>
              <a:t>A terrible beauty is born.”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Irish War for Independence</a:t>
            </a:r>
            <a:br>
              <a:rPr lang="en-US" dirty="0" smtClean="0">
                <a:ea typeface="+mj-ea"/>
                <a:cs typeface="+mj-cs"/>
              </a:rPr>
            </a:br>
            <a:r>
              <a:rPr lang="en-US" dirty="0" smtClean="0">
                <a:ea typeface="+mj-ea"/>
                <a:cs typeface="+mj-cs"/>
              </a:rPr>
              <a:t>1919-1921</a:t>
            </a:r>
            <a:endParaRPr lang="en-US" dirty="0">
              <a:ea typeface="+mj-ea"/>
              <a:cs typeface="+mj-cs"/>
            </a:endParaRPr>
          </a:p>
        </p:txBody>
      </p:sp>
      <p:sp>
        <p:nvSpPr>
          <p:cNvPr id="3" name="Content Placeholder 2"/>
          <p:cNvSpPr>
            <a:spLocks noGrp="1"/>
          </p:cNvSpPr>
          <p:nvPr>
            <p:ph idx="1"/>
          </p:nvPr>
        </p:nvSpPr>
        <p:spPr>
          <a:xfrm>
            <a:off x="765175" y="2070100"/>
            <a:ext cx="4797425" cy="4406900"/>
          </a:xfrm>
        </p:spPr>
        <p:txBody>
          <a:bodyPr/>
          <a:lstStyle/>
          <a:p>
            <a:pPr eaLnBrk="1" fontAlgn="auto" hangingPunct="1">
              <a:spcAft>
                <a:spcPts val="0"/>
              </a:spcAft>
              <a:buFont typeface="Wingdings 2" pitchFamily="18" charset="2"/>
              <a:buChar char=""/>
              <a:defRPr/>
            </a:pPr>
            <a:r>
              <a:rPr lang="en-US" dirty="0">
                <a:ea typeface="+mn-ea"/>
                <a:cs typeface="+mn-cs"/>
              </a:rPr>
              <a:t>a</a:t>
            </a:r>
            <a:r>
              <a:rPr lang="en-US" dirty="0" smtClean="0">
                <a:ea typeface="+mn-ea"/>
                <a:cs typeface="+mn-cs"/>
              </a:rPr>
              <a:t>ka “Anglo-Irish War”</a:t>
            </a:r>
          </a:p>
          <a:p>
            <a:pPr eaLnBrk="1" fontAlgn="auto" hangingPunct="1">
              <a:spcAft>
                <a:spcPts val="0"/>
              </a:spcAft>
              <a:buFont typeface="Wingdings 2" pitchFamily="18" charset="2"/>
              <a:buChar char=""/>
              <a:defRPr/>
            </a:pPr>
            <a:r>
              <a:rPr lang="en-US" b="1" dirty="0" smtClean="0">
                <a:ea typeface="+mn-ea"/>
                <a:cs typeface="+mn-cs"/>
              </a:rPr>
              <a:t>Michael Collins, </a:t>
            </a:r>
            <a:r>
              <a:rPr lang="en-US" dirty="0" smtClean="0">
                <a:ea typeface="+mn-ea"/>
                <a:cs typeface="+mn-cs"/>
              </a:rPr>
              <a:t>founder of the IRA</a:t>
            </a:r>
          </a:p>
          <a:p>
            <a:pPr eaLnBrk="1" fontAlgn="auto" hangingPunct="1">
              <a:spcAft>
                <a:spcPts val="0"/>
              </a:spcAft>
              <a:buFont typeface="Wingdings 2" pitchFamily="18" charset="2"/>
              <a:buChar char=""/>
              <a:defRPr/>
            </a:pPr>
            <a:r>
              <a:rPr lang="en-US" b="1" dirty="0" err="1" smtClean="0">
                <a:ea typeface="+mn-ea"/>
                <a:cs typeface="+mn-cs"/>
              </a:rPr>
              <a:t>Éamon</a:t>
            </a:r>
            <a:r>
              <a:rPr lang="en-US" b="1" dirty="0" smtClean="0">
                <a:ea typeface="+mn-ea"/>
                <a:cs typeface="+mn-cs"/>
              </a:rPr>
              <a:t> </a:t>
            </a:r>
            <a:r>
              <a:rPr lang="en-US" b="1" dirty="0">
                <a:ea typeface="+mn-ea"/>
                <a:cs typeface="+mn-cs"/>
              </a:rPr>
              <a:t>d</a:t>
            </a:r>
            <a:r>
              <a:rPr lang="en-US" b="1" dirty="0" smtClean="0">
                <a:ea typeface="+mn-ea"/>
                <a:cs typeface="+mn-cs"/>
              </a:rPr>
              <a:t>e Valera </a:t>
            </a:r>
            <a:r>
              <a:rPr lang="en-US" dirty="0" smtClean="0">
                <a:ea typeface="+mn-ea"/>
                <a:cs typeface="+mn-cs"/>
              </a:rPr>
              <a:t>President </a:t>
            </a:r>
          </a:p>
          <a:p>
            <a:pPr eaLnBrk="1" fontAlgn="auto" hangingPunct="1">
              <a:spcAft>
                <a:spcPts val="0"/>
              </a:spcAft>
              <a:buFont typeface="Wingdings 2" pitchFamily="18" charset="2"/>
              <a:buChar char=""/>
              <a:defRPr/>
            </a:pPr>
            <a:r>
              <a:rPr lang="en-US" dirty="0" smtClean="0">
                <a:ea typeface="+mn-ea"/>
                <a:cs typeface="+mn-cs"/>
              </a:rPr>
              <a:t>Black and Tans</a:t>
            </a:r>
            <a:endParaRPr lang="en-US" dirty="0">
              <a:ea typeface="+mn-ea"/>
              <a:cs typeface="+mn-cs"/>
            </a:endParaRPr>
          </a:p>
          <a:p>
            <a:pPr eaLnBrk="1" fontAlgn="auto" hangingPunct="1">
              <a:spcAft>
                <a:spcPts val="0"/>
              </a:spcAft>
              <a:buFont typeface="Wingdings 2" pitchFamily="18" charset="2"/>
              <a:buChar char=""/>
              <a:defRPr/>
            </a:pPr>
            <a:r>
              <a:rPr lang="en-US" dirty="0" smtClean="0">
                <a:ea typeface="+mn-ea"/>
                <a:cs typeface="+mn-cs"/>
              </a:rPr>
              <a:t>Casualties: ~2,000</a:t>
            </a:r>
            <a:endParaRPr lang="en-US" dirty="0">
              <a:ea typeface="+mn-ea"/>
              <a:cs typeface="+mn-cs"/>
            </a:endParaRPr>
          </a:p>
        </p:txBody>
      </p:sp>
      <p:pic>
        <p:nvPicPr>
          <p:cNvPr id="327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0200"/>
            <a:ext cx="350520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Treaty and Partition </a:t>
            </a:r>
            <a:endParaRPr lang="en-US" dirty="0">
              <a:ea typeface="+mj-ea"/>
              <a:cs typeface="+mj-cs"/>
            </a:endParaRPr>
          </a:p>
        </p:txBody>
      </p:sp>
      <p:sp>
        <p:nvSpPr>
          <p:cNvPr id="5" name="Content Placeholder 4"/>
          <p:cNvSpPr>
            <a:spLocks noGrp="1"/>
          </p:cNvSpPr>
          <p:nvPr>
            <p:ph idx="1"/>
          </p:nvPr>
        </p:nvSpPr>
        <p:spPr>
          <a:xfrm>
            <a:off x="228600" y="1828800"/>
            <a:ext cx="4876800" cy="4876800"/>
          </a:xfrm>
        </p:spPr>
        <p:txBody>
          <a:bodyPr/>
          <a:lstStyle/>
          <a:p>
            <a:pPr eaLnBrk="1" fontAlgn="auto" hangingPunct="1">
              <a:spcAft>
                <a:spcPts val="0"/>
              </a:spcAft>
              <a:buFont typeface="Wingdings 2" pitchFamily="18" charset="2"/>
              <a:buChar char=""/>
              <a:defRPr/>
            </a:pPr>
            <a:r>
              <a:rPr lang="en-US" dirty="0" smtClean="0">
                <a:ea typeface="+mn-ea"/>
                <a:cs typeface="+mn-cs"/>
              </a:rPr>
              <a:t>Anglo-Irish Treaty, 1921</a:t>
            </a:r>
          </a:p>
          <a:p>
            <a:pPr eaLnBrk="1" fontAlgn="auto" hangingPunct="1">
              <a:spcAft>
                <a:spcPts val="0"/>
              </a:spcAft>
              <a:buFont typeface="Wingdings 2" pitchFamily="18" charset="2"/>
              <a:buChar char=""/>
              <a:defRPr/>
            </a:pPr>
            <a:r>
              <a:rPr lang="en-US" dirty="0" smtClean="0">
                <a:latin typeface="+mj-lt"/>
                <a:ea typeface="+mn-ea"/>
                <a:cs typeface="+mn-cs"/>
              </a:rPr>
              <a:t>Terms:</a:t>
            </a:r>
          </a:p>
          <a:p>
            <a:pPr lvl="1" eaLnBrk="1" fontAlgn="auto" hangingPunct="1">
              <a:spcAft>
                <a:spcPts val="0"/>
              </a:spcAft>
              <a:buFont typeface="Wingdings 2" pitchFamily="18" charset="2"/>
              <a:buChar char=""/>
              <a:defRPr/>
            </a:pPr>
            <a:r>
              <a:rPr lang="en-US" dirty="0" smtClean="0">
                <a:latin typeface="+mj-lt"/>
                <a:ea typeface="+mn-ea"/>
              </a:rPr>
              <a:t> </a:t>
            </a:r>
            <a:r>
              <a:rPr lang="en-US" dirty="0">
                <a:latin typeface="+mj-lt"/>
                <a:ea typeface="+mn-ea"/>
              </a:rPr>
              <a:t>Ireland declared a Free State, with allegiance to the UK.</a:t>
            </a:r>
          </a:p>
          <a:p>
            <a:pPr lvl="1" eaLnBrk="1" fontAlgn="auto" hangingPunct="1">
              <a:spcAft>
                <a:spcPts val="0"/>
              </a:spcAft>
              <a:buFont typeface="Wingdings 2" pitchFamily="18" charset="2"/>
              <a:buChar char=""/>
              <a:defRPr/>
            </a:pPr>
            <a:r>
              <a:rPr lang="en-US" dirty="0">
                <a:latin typeface="+mj-lt"/>
                <a:ea typeface="+mn-ea"/>
              </a:rPr>
              <a:t>Irish negotiators agree to the partition of the north.</a:t>
            </a:r>
          </a:p>
          <a:p>
            <a:pPr lvl="1" eaLnBrk="1" fontAlgn="auto" hangingPunct="1">
              <a:spcAft>
                <a:spcPts val="0"/>
              </a:spcAft>
              <a:buFont typeface="Wingdings 2" pitchFamily="18" charset="2"/>
              <a:buChar char=""/>
              <a:defRPr/>
            </a:pPr>
            <a:r>
              <a:rPr lang="en-US" dirty="0">
                <a:latin typeface="+mj-lt"/>
                <a:ea typeface="+mn-ea"/>
              </a:rPr>
              <a:t>Some Irish politicians protest  Partition and the declaration of allegiance.</a:t>
            </a:r>
          </a:p>
          <a:p>
            <a:pPr lvl="1" eaLnBrk="1" fontAlgn="auto" hangingPunct="1">
              <a:spcAft>
                <a:spcPts val="0"/>
              </a:spcAft>
              <a:buFont typeface="Wingdings 2" pitchFamily="18" charset="2"/>
              <a:buChar char=""/>
              <a:defRPr/>
            </a:pPr>
            <a:r>
              <a:rPr lang="en-US" dirty="0">
                <a:latin typeface="+mj-lt"/>
                <a:ea typeface="+mn-ea"/>
              </a:rPr>
              <a:t>Civil War breaks out between Pro-Treaty and Anti-Treaty factions in Ireland.</a:t>
            </a:r>
          </a:p>
          <a:p>
            <a:pPr eaLnBrk="1" fontAlgn="auto" hangingPunct="1">
              <a:spcAft>
                <a:spcPts val="0"/>
              </a:spcAft>
              <a:buFont typeface="Wingdings 2" pitchFamily="18" charset="2"/>
              <a:buChar char=""/>
              <a:defRPr/>
            </a:pPr>
            <a:endParaRPr lang="en-US" dirty="0">
              <a:ea typeface="+mn-ea"/>
              <a:cs typeface="+mn-cs"/>
            </a:endParaRPr>
          </a:p>
        </p:txBody>
      </p:sp>
      <p:pic>
        <p:nvPicPr>
          <p:cNvPr id="337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09800"/>
            <a:ext cx="37131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Irish Civil War 1922-1923</a:t>
            </a:r>
            <a:endParaRPr lang="en-US" dirty="0">
              <a:ea typeface="+mj-ea"/>
              <a:cs typeface="+mj-cs"/>
            </a:endParaRPr>
          </a:p>
        </p:txBody>
      </p:sp>
      <p:pic>
        <p:nvPicPr>
          <p:cNvPr id="35842" name="Picture 4"/>
          <p:cNvPicPr>
            <a:picLocks noGrp="1" noChangeAspect="1"/>
          </p:cNvPicPr>
          <p:nvPr>
            <p:ph idx="1"/>
          </p:nvPr>
        </p:nvPicPr>
        <p:blipFill>
          <a:blip r:embed="rId3">
            <a:extLst>
              <a:ext uri="{28A0092B-C50C-407E-A947-70E740481C1C}">
                <a14:useLocalDpi xmlns:a14="http://schemas.microsoft.com/office/drawing/2010/main" val="0"/>
              </a:ext>
            </a:extLst>
          </a:blip>
          <a:srcRect l="-1266" t="244" r="233" b="25299"/>
          <a:stretch>
            <a:fillRect/>
          </a:stretch>
        </p:blipFill>
        <p:spPr bwMode="auto">
          <a:xfrm>
            <a:off x="1143000" y="2971800"/>
            <a:ext cx="2586038" cy="3113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1066800" y="1981200"/>
            <a:ext cx="2312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r>
              <a:rPr lang="en-US" sz="2400">
                <a:solidFill>
                  <a:srgbClr val="FFFFFF"/>
                </a:solidFill>
                <a:latin typeface="Book Antiqua" charset="0"/>
                <a:ea typeface="ＭＳ Ｐゴシック" charset="0"/>
                <a:cs typeface="ＭＳ Ｐゴシック" charset="0"/>
              </a:rPr>
              <a:t>Pro Treaty:</a:t>
            </a:r>
          </a:p>
          <a:p>
            <a:pPr defTabSz="914400" eaLnBrk="0" fontAlgn="base" hangingPunct="0">
              <a:spcBef>
                <a:spcPct val="0"/>
              </a:spcBef>
              <a:spcAft>
                <a:spcPct val="0"/>
              </a:spcAft>
            </a:pPr>
            <a:r>
              <a:rPr lang="en-US" sz="2400">
                <a:solidFill>
                  <a:srgbClr val="FFFFFF"/>
                </a:solidFill>
                <a:latin typeface="Book Antiqua" charset="0"/>
                <a:ea typeface="ＭＳ Ｐゴシック" charset="0"/>
                <a:cs typeface="ＭＳ Ｐゴシック" charset="0"/>
              </a:rPr>
              <a:t>Michael Collins </a:t>
            </a:r>
          </a:p>
        </p:txBody>
      </p:sp>
      <p:sp>
        <p:nvSpPr>
          <p:cNvPr id="7" name="TextBox 6"/>
          <p:cNvSpPr txBox="1"/>
          <p:nvPr/>
        </p:nvSpPr>
        <p:spPr>
          <a:xfrm>
            <a:off x="5181600" y="1981200"/>
            <a:ext cx="2495550" cy="1200150"/>
          </a:xfrm>
          <a:prstGeom prst="rect">
            <a:avLst/>
          </a:prstGeom>
          <a:noFill/>
        </p:spPr>
        <p:txBody>
          <a:bodyPr wrap="none">
            <a:spAutoFit/>
          </a:bodyPr>
          <a:lstStyle/>
          <a:p>
            <a:pPr defTabSz="914400" eaLnBrk="0" fontAlgn="base" hangingPunct="0">
              <a:spcBef>
                <a:spcPct val="0"/>
              </a:spcBef>
              <a:spcAft>
                <a:spcPct val="0"/>
              </a:spcAft>
              <a:defRPr/>
            </a:pPr>
            <a:r>
              <a:rPr lang="en-US" sz="2400" dirty="0">
                <a:solidFill>
                  <a:srgbClr val="FFFFFF"/>
                </a:solidFill>
                <a:latin typeface="Book Antiqua"/>
                <a:ea typeface="ＭＳ Ｐゴシック" charset="0"/>
                <a:cs typeface="ＭＳ Ｐゴシック" charset="0"/>
              </a:rPr>
              <a:t>Anti Treaty:</a:t>
            </a:r>
          </a:p>
          <a:p>
            <a:pPr defTabSz="914400" eaLnBrk="0" fontAlgn="base" hangingPunct="0">
              <a:spcBef>
                <a:spcPct val="0"/>
              </a:spcBef>
              <a:spcAft>
                <a:spcPct val="0"/>
              </a:spcAft>
              <a:defRPr/>
            </a:pPr>
            <a:r>
              <a:rPr lang="en-US" sz="2400" dirty="0" err="1">
                <a:solidFill>
                  <a:srgbClr val="FFFFFF"/>
                </a:solidFill>
                <a:latin typeface="Book Antiqua"/>
                <a:ea typeface="ＭＳ Ｐゴシック" charset="0"/>
                <a:cs typeface="ＭＳ Ｐゴシック" charset="0"/>
              </a:rPr>
              <a:t>Éamon</a:t>
            </a:r>
            <a:r>
              <a:rPr lang="en-US" sz="2400" dirty="0">
                <a:solidFill>
                  <a:srgbClr val="FFFFFF"/>
                </a:solidFill>
                <a:latin typeface="Book Antiqua"/>
                <a:ea typeface="ＭＳ Ｐゴシック" charset="0"/>
                <a:cs typeface="ＭＳ Ｐゴシック" charset="0"/>
              </a:rPr>
              <a:t> de Valera</a:t>
            </a:r>
          </a:p>
          <a:p>
            <a:pPr defTabSz="914400" eaLnBrk="0" fontAlgn="base" hangingPunct="0">
              <a:spcBef>
                <a:spcPct val="0"/>
              </a:spcBef>
              <a:spcAft>
                <a:spcPct val="0"/>
              </a:spcAft>
              <a:defRPr/>
            </a:pPr>
            <a:endParaRPr lang="en-US" sz="2400" dirty="0">
              <a:solidFill>
                <a:srgbClr val="FFFFFF"/>
              </a:solidFill>
              <a:latin typeface="Book Antiqua"/>
              <a:ea typeface="ＭＳ Ｐゴシック" charset="0"/>
              <a:cs typeface="ＭＳ Ｐゴシック" charset="0"/>
            </a:endParaRPr>
          </a:p>
        </p:txBody>
      </p:sp>
      <p:pic>
        <p:nvPicPr>
          <p:cNvPr id="3584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819400"/>
            <a:ext cx="25098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 about Ireland?</a:t>
            </a:r>
            <a:endParaRPr lang="en-US" dirty="0"/>
          </a:p>
        </p:txBody>
      </p:sp>
      <p:sp>
        <p:nvSpPr>
          <p:cNvPr id="3" name="Content Placeholder 2"/>
          <p:cNvSpPr>
            <a:spLocks noGrp="1"/>
          </p:cNvSpPr>
          <p:nvPr>
            <p:ph idx="1"/>
          </p:nvPr>
        </p:nvSpPr>
        <p:spPr/>
        <p:txBody>
          <a:bodyPr/>
          <a:lstStyle/>
          <a:p>
            <a:r>
              <a:rPr lang="en-US" dirty="0" smtClean="0"/>
              <a:t>What prior knowledge of Ireland do you have?</a:t>
            </a:r>
          </a:p>
          <a:p>
            <a:r>
              <a:rPr lang="en-US" dirty="0" smtClean="0"/>
              <a:t>What facts stand out from your encyclopedia reading?</a:t>
            </a:r>
          </a:p>
          <a:p>
            <a:r>
              <a:rPr lang="en-US" dirty="0" smtClean="0"/>
              <a:t>How is Ireland represented in the travel literature?</a:t>
            </a:r>
          </a:p>
          <a:p>
            <a:endParaRPr lang="en-US" dirty="0"/>
          </a:p>
        </p:txBody>
      </p:sp>
    </p:spTree>
    <p:extLst>
      <p:ext uri="{BB962C8B-B14F-4D97-AF65-F5344CB8AC3E}">
        <p14:creationId xmlns:p14="http://schemas.microsoft.com/office/powerpoint/2010/main" val="257739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608" y="1126087"/>
            <a:ext cx="3388480" cy="3970318"/>
          </a:xfrm>
          <a:prstGeom prst="rect">
            <a:avLst/>
          </a:prstGeom>
          <a:noFill/>
        </p:spPr>
        <p:txBody>
          <a:bodyPr wrap="none" rtlCol="0">
            <a:spAutoFit/>
          </a:bodyPr>
          <a:lstStyle/>
          <a:p>
            <a:r>
              <a:rPr lang="en-US" dirty="0" smtClean="0"/>
              <a:t>Religion and the Conflict :</a:t>
            </a:r>
          </a:p>
          <a:p>
            <a:endParaRPr lang="en-US" dirty="0" smtClean="0"/>
          </a:p>
          <a:p>
            <a:r>
              <a:rPr lang="en-US" dirty="0" smtClean="0"/>
              <a:t>Ireland is divided into 32 counties,</a:t>
            </a:r>
          </a:p>
          <a:p>
            <a:r>
              <a:rPr lang="en-US" dirty="0" smtClean="0"/>
              <a:t>26 form Southern Ireland (Eire)</a:t>
            </a:r>
          </a:p>
          <a:p>
            <a:r>
              <a:rPr lang="en-US" dirty="0" smtClean="0"/>
              <a:t>6 form Northern Ireland </a:t>
            </a:r>
            <a:r>
              <a:rPr lang="en-US" dirty="0"/>
              <a:t>(</a:t>
            </a:r>
            <a:r>
              <a:rPr lang="en-US" dirty="0" smtClean="0"/>
              <a:t>Ulster)</a:t>
            </a:r>
          </a:p>
          <a:p>
            <a:endParaRPr lang="en-US" dirty="0" smtClean="0"/>
          </a:p>
          <a:p>
            <a:r>
              <a:rPr lang="en-US" dirty="0" smtClean="0"/>
              <a:t>In the Republic of Ireland, </a:t>
            </a:r>
          </a:p>
          <a:p>
            <a:r>
              <a:rPr lang="en-US" dirty="0" smtClean="0"/>
              <a:t>95% of the population</a:t>
            </a:r>
          </a:p>
          <a:p>
            <a:r>
              <a:rPr lang="en-US" dirty="0" smtClean="0"/>
              <a:t>identify as Catholic</a:t>
            </a:r>
          </a:p>
          <a:p>
            <a:endParaRPr lang="en-US" dirty="0" smtClean="0"/>
          </a:p>
          <a:p>
            <a:r>
              <a:rPr lang="en-US" dirty="0" smtClean="0"/>
              <a:t>In Northern Ireland, </a:t>
            </a:r>
          </a:p>
          <a:p>
            <a:r>
              <a:rPr lang="en-US" dirty="0" smtClean="0"/>
              <a:t>60% of the population</a:t>
            </a:r>
          </a:p>
          <a:p>
            <a:r>
              <a:rPr lang="en-US" dirty="0" smtClean="0"/>
              <a:t> identify as Protestant,</a:t>
            </a:r>
          </a:p>
          <a:p>
            <a:r>
              <a:rPr lang="en-US" dirty="0" smtClean="0"/>
              <a:t> 40% as Catholic</a:t>
            </a:r>
            <a:endParaRPr lang="en-US" dirty="0"/>
          </a:p>
        </p:txBody>
      </p:sp>
      <p:pic>
        <p:nvPicPr>
          <p:cNvPr id="3" name="Picture 2"/>
          <p:cNvPicPr>
            <a:picLocks noChangeAspect="1"/>
          </p:cNvPicPr>
          <p:nvPr/>
        </p:nvPicPr>
        <p:blipFill>
          <a:blip r:embed="rId3"/>
          <a:stretch>
            <a:fillRect/>
          </a:stretch>
        </p:blipFill>
        <p:spPr>
          <a:xfrm>
            <a:off x="3737088" y="319955"/>
            <a:ext cx="5080000" cy="5537200"/>
          </a:xfrm>
          <a:prstGeom prst="rect">
            <a:avLst/>
          </a:prstGeom>
        </p:spPr>
      </p:pic>
    </p:spTree>
    <p:extLst>
      <p:ext uri="{BB962C8B-B14F-4D97-AF65-F5344CB8AC3E}">
        <p14:creationId xmlns:p14="http://schemas.microsoft.com/office/powerpoint/2010/main" val="29372276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The Troubles…</a:t>
            </a:r>
            <a:endParaRPr lang="en-US" dirty="0">
              <a:ea typeface="+mj-ea"/>
              <a:cs typeface="+mj-cs"/>
            </a:endParaRPr>
          </a:p>
        </p:txBody>
      </p:sp>
      <p:pic>
        <p:nvPicPr>
          <p:cNvPr id="36866" name="Content Placeholder 3" descr="imgres.jpg"/>
          <p:cNvPicPr>
            <a:picLocks noGrp="1" noChangeAspect="1"/>
          </p:cNvPicPr>
          <p:nvPr>
            <p:ph idx="1"/>
          </p:nvPr>
        </p:nvPicPr>
        <p:blipFill>
          <a:blip r:embed="rId3">
            <a:extLst>
              <a:ext uri="{28A0092B-C50C-407E-A947-70E740481C1C}">
                <a14:useLocalDpi xmlns:a14="http://schemas.microsoft.com/office/drawing/2010/main" val="0"/>
              </a:ext>
            </a:extLst>
          </a:blip>
          <a:srcRect l="-8492" r="-8492"/>
          <a:stretch>
            <a:fillRect/>
          </a:stretch>
        </p:blipFill>
        <p:spPr bwMode="auto">
          <a:xfrm>
            <a:off x="396875" y="1905000"/>
            <a:ext cx="8745538" cy="4805363"/>
          </a:xfr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Map of Religious Divisions</a:t>
            </a:r>
            <a:endParaRPr lang="en-US" dirty="0"/>
          </a:p>
        </p:txBody>
      </p:sp>
      <p:sp>
        <p:nvSpPr>
          <p:cNvPr id="11" name="Vertical Text Placeholder 10"/>
          <p:cNvSpPr>
            <a:spLocks noGrp="1"/>
          </p:cNvSpPr>
          <p:nvPr>
            <p:ph type="body" orient="vert" idx="1"/>
          </p:nvPr>
        </p:nvSpPr>
        <p:spPr/>
        <p:txBody>
          <a:bodyPr/>
          <a:lstStyle/>
          <a:p>
            <a:endParaRPr lang="en-US" dirty="0"/>
          </a:p>
        </p:txBody>
      </p:sp>
      <p:pic>
        <p:nvPicPr>
          <p:cNvPr id="5" name="Picture 4" descr="NI Map.jpg"/>
          <p:cNvPicPr>
            <a:picLocks noChangeAspect="1"/>
          </p:cNvPicPr>
          <p:nvPr/>
        </p:nvPicPr>
        <p:blipFill>
          <a:blip r:embed="rId3"/>
          <a:stretch>
            <a:fillRect/>
          </a:stretch>
        </p:blipFill>
        <p:spPr>
          <a:xfrm>
            <a:off x="1700628" y="1600200"/>
            <a:ext cx="5753720" cy="4913760"/>
          </a:xfrm>
          <a:prstGeom prst="rect">
            <a:avLst/>
          </a:prstGeom>
        </p:spPr>
      </p:pic>
    </p:spTree>
    <p:extLst>
      <p:ext uri="{BB962C8B-B14F-4D97-AF65-F5344CB8AC3E}">
        <p14:creationId xmlns:p14="http://schemas.microsoft.com/office/powerpoint/2010/main" val="39896238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the </a:t>
            </a:r>
            <a:r>
              <a:rPr lang="en-US" dirty="0" err="1" smtClean="0"/>
              <a:t>Bogside</a:t>
            </a:r>
            <a:r>
              <a:rPr lang="en-US" dirty="0" smtClean="0"/>
              <a:t>, 1969</a:t>
            </a:r>
            <a:endParaRPr lang="en-US" dirty="0"/>
          </a:p>
        </p:txBody>
      </p:sp>
      <p:pic>
        <p:nvPicPr>
          <p:cNvPr id="3" name="Picture 2"/>
          <p:cNvPicPr>
            <a:picLocks noChangeAspect="1"/>
          </p:cNvPicPr>
          <p:nvPr/>
        </p:nvPicPr>
        <p:blipFill>
          <a:blip r:embed="rId3"/>
          <a:stretch>
            <a:fillRect/>
          </a:stretch>
        </p:blipFill>
        <p:spPr>
          <a:xfrm>
            <a:off x="1041400" y="1610566"/>
            <a:ext cx="7061200" cy="4711700"/>
          </a:xfrm>
          <a:prstGeom prst="rect">
            <a:avLst/>
          </a:prstGeom>
        </p:spPr>
      </p:pic>
    </p:spTree>
    <p:extLst>
      <p:ext uri="{BB962C8B-B14F-4D97-AF65-F5344CB8AC3E}">
        <p14:creationId xmlns:p14="http://schemas.microsoft.com/office/powerpoint/2010/main" val="18656066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Troops arrive, Aug. 14 1969</a:t>
            </a:r>
            <a:endParaRPr lang="en-US" dirty="0"/>
          </a:p>
        </p:txBody>
      </p:sp>
      <p:pic>
        <p:nvPicPr>
          <p:cNvPr id="3" name="Picture 2"/>
          <p:cNvPicPr>
            <a:picLocks noChangeAspect="1"/>
          </p:cNvPicPr>
          <p:nvPr/>
        </p:nvPicPr>
        <p:blipFill>
          <a:blip r:embed="rId3"/>
          <a:stretch>
            <a:fillRect/>
          </a:stretch>
        </p:blipFill>
        <p:spPr>
          <a:xfrm>
            <a:off x="2197100" y="2147421"/>
            <a:ext cx="4749800" cy="3810000"/>
          </a:xfrm>
          <a:prstGeom prst="rect">
            <a:avLst/>
          </a:prstGeom>
        </p:spPr>
      </p:pic>
    </p:spTree>
    <p:extLst>
      <p:ext uri="{BB962C8B-B14F-4D97-AF65-F5344CB8AC3E}">
        <p14:creationId xmlns:p14="http://schemas.microsoft.com/office/powerpoint/2010/main" val="31602312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Bloody Sunday, 1972</a:t>
            </a:r>
            <a:endParaRPr lang="en-US" dirty="0"/>
          </a:p>
        </p:txBody>
      </p:sp>
      <p:pic>
        <p:nvPicPr>
          <p:cNvPr id="3" name="Picture 2"/>
          <p:cNvPicPr>
            <a:picLocks noChangeAspect="1"/>
          </p:cNvPicPr>
          <p:nvPr/>
        </p:nvPicPr>
        <p:blipFill>
          <a:blip r:embed="rId3"/>
          <a:stretch>
            <a:fillRect/>
          </a:stretch>
        </p:blipFill>
        <p:spPr>
          <a:xfrm>
            <a:off x="2171700" y="1866900"/>
            <a:ext cx="4800600" cy="3124200"/>
          </a:xfrm>
          <a:prstGeom prst="rect">
            <a:avLst/>
          </a:prstGeom>
        </p:spPr>
      </p:pic>
    </p:spTree>
    <p:extLst>
      <p:ext uri="{BB962C8B-B14F-4D97-AF65-F5344CB8AC3E}">
        <p14:creationId xmlns:p14="http://schemas.microsoft.com/office/powerpoint/2010/main" val="9018164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 Car Bomb, 1972</a:t>
            </a:r>
            <a:endParaRPr lang="en-US" dirty="0"/>
          </a:p>
        </p:txBody>
      </p:sp>
      <p:pic>
        <p:nvPicPr>
          <p:cNvPr id="3" name="Picture 2"/>
          <p:cNvPicPr>
            <a:picLocks noChangeAspect="1"/>
          </p:cNvPicPr>
          <p:nvPr/>
        </p:nvPicPr>
        <p:blipFill>
          <a:blip r:embed="rId3"/>
          <a:stretch>
            <a:fillRect/>
          </a:stretch>
        </p:blipFill>
        <p:spPr>
          <a:xfrm>
            <a:off x="2134200" y="1612514"/>
            <a:ext cx="6025550" cy="4489835"/>
          </a:xfrm>
          <a:prstGeom prst="rect">
            <a:avLst/>
          </a:prstGeom>
        </p:spPr>
      </p:pic>
    </p:spTree>
    <p:extLst>
      <p:ext uri="{BB962C8B-B14F-4D97-AF65-F5344CB8AC3E}">
        <p14:creationId xmlns:p14="http://schemas.microsoft.com/office/powerpoint/2010/main" val="13695099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87600" y="1447800"/>
            <a:ext cx="4368800" cy="3962400"/>
          </a:xfrm>
          <a:prstGeom prst="rect">
            <a:avLst/>
          </a:prstGeom>
        </p:spPr>
      </p:pic>
      <p:sp>
        <p:nvSpPr>
          <p:cNvPr id="3" name="Title 2"/>
          <p:cNvSpPr>
            <a:spLocks noGrp="1"/>
          </p:cNvSpPr>
          <p:nvPr>
            <p:ph type="title"/>
          </p:nvPr>
        </p:nvSpPr>
        <p:spPr/>
        <p:txBody>
          <a:bodyPr/>
          <a:lstStyle/>
          <a:p>
            <a:r>
              <a:rPr lang="en-US" dirty="0" smtClean="0"/>
              <a:t>Peace Sculpture, Northern Ireland</a:t>
            </a:r>
            <a:endParaRPr lang="en-US" dirty="0"/>
          </a:p>
        </p:txBody>
      </p:sp>
    </p:spTree>
    <p:extLst>
      <p:ext uri="{BB962C8B-B14F-4D97-AF65-F5344CB8AC3E}">
        <p14:creationId xmlns:p14="http://schemas.microsoft.com/office/powerpoint/2010/main" val="4548245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Belfast, Northern Ireland 2005</a:t>
            </a:r>
            <a:endParaRPr lang="en-US" dirty="0"/>
          </a:p>
        </p:txBody>
      </p:sp>
      <p:pic>
        <p:nvPicPr>
          <p:cNvPr id="3" name="Picture 2"/>
          <p:cNvPicPr>
            <a:picLocks noChangeAspect="1"/>
          </p:cNvPicPr>
          <p:nvPr/>
        </p:nvPicPr>
        <p:blipFill>
          <a:blip r:embed="rId3"/>
          <a:stretch>
            <a:fillRect/>
          </a:stretch>
        </p:blipFill>
        <p:spPr>
          <a:xfrm>
            <a:off x="762000" y="2068857"/>
            <a:ext cx="7620000" cy="4445000"/>
          </a:xfrm>
          <a:prstGeom prst="rect">
            <a:avLst/>
          </a:prstGeom>
        </p:spPr>
      </p:pic>
    </p:spTree>
    <p:extLst>
      <p:ext uri="{BB962C8B-B14F-4D97-AF65-F5344CB8AC3E}">
        <p14:creationId xmlns:p14="http://schemas.microsoft.com/office/powerpoint/2010/main" val="17685025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Conclusions:</a:t>
            </a:r>
            <a:r>
              <a:rPr lang="en-US" dirty="0">
                <a:ea typeface="+mj-ea"/>
                <a:cs typeface="+mj-cs"/>
              </a:rPr>
              <a:t>	</a:t>
            </a:r>
          </a:p>
        </p:txBody>
      </p:sp>
      <p:sp>
        <p:nvSpPr>
          <p:cNvPr id="3" name="Content Placeholder 2"/>
          <p:cNvSpPr>
            <a:spLocks noGrp="1"/>
          </p:cNvSpPr>
          <p:nvPr>
            <p:ph idx="1"/>
          </p:nvPr>
        </p:nvSpPr>
        <p:spPr/>
        <p:txBody>
          <a:bodyPr/>
          <a:lstStyle/>
          <a:p>
            <a:pPr marL="0" indent="0" eaLnBrk="1" fontAlgn="auto" hangingPunct="1">
              <a:spcAft>
                <a:spcPts val="0"/>
              </a:spcAft>
              <a:buNone/>
              <a:defRPr/>
            </a:pPr>
            <a:r>
              <a:rPr lang="en-US" b="1" dirty="0" smtClean="0">
                <a:ea typeface="+mn-ea"/>
              </a:rPr>
              <a:t>Objectives:</a:t>
            </a:r>
          </a:p>
          <a:p>
            <a:pPr eaLnBrk="1" fontAlgn="auto" hangingPunct="1">
              <a:spcAft>
                <a:spcPts val="0"/>
              </a:spcAft>
              <a:defRPr/>
            </a:pPr>
            <a:r>
              <a:rPr lang="en-US" b="1" dirty="0" smtClean="0">
                <a:ea typeface="+mn-ea"/>
              </a:rPr>
              <a:t>Who are the key players in Irish history?</a:t>
            </a:r>
          </a:p>
          <a:p>
            <a:pPr eaLnBrk="1" fontAlgn="auto" hangingPunct="1">
              <a:spcAft>
                <a:spcPts val="0"/>
              </a:spcAft>
              <a:defRPr/>
            </a:pPr>
            <a:r>
              <a:rPr lang="en-US" b="1" dirty="0" smtClean="0">
                <a:ea typeface="+mn-ea"/>
              </a:rPr>
              <a:t>What are the defining struggles of the Irish people?</a:t>
            </a:r>
          </a:p>
          <a:p>
            <a:pPr eaLnBrk="1" fontAlgn="auto" hangingPunct="1">
              <a:spcAft>
                <a:spcPts val="0"/>
              </a:spcAft>
              <a:defRPr/>
            </a:pPr>
            <a:r>
              <a:rPr lang="en-US" b="1" dirty="0" smtClean="0">
                <a:ea typeface="+mn-ea"/>
              </a:rPr>
              <a:t> What patterns emerge when we look at 500+ years of Irish history?</a:t>
            </a:r>
          </a:p>
          <a:p>
            <a:pPr eaLnBrk="1" fontAlgn="auto" hangingPunct="1">
              <a:spcAft>
                <a:spcPts val="0"/>
              </a:spcAft>
              <a:defRPr/>
            </a:pPr>
            <a:r>
              <a:rPr lang="en-US" b="1" dirty="0" smtClean="0">
                <a:ea typeface="+mn-ea"/>
              </a:rPr>
              <a:t>How might Irish history impact Irish writers and people writing about Ireland?</a:t>
            </a:r>
            <a:endParaRPr lang="en-US" b="1" dirty="0">
              <a:ea typeface="+mn-ea"/>
            </a:endParaRPr>
          </a:p>
        </p:txBody>
      </p:sp>
    </p:spTree>
    <p:extLst>
      <p:ext uri="{BB962C8B-B14F-4D97-AF65-F5344CB8AC3E}">
        <p14:creationId xmlns:p14="http://schemas.microsoft.com/office/powerpoint/2010/main" val="20051123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Irish literature = English literature?</a:t>
            </a:r>
            <a:endParaRPr lang="en-US" dirty="0">
              <a:ea typeface="+mj-ea"/>
              <a:cs typeface="+mj-cs"/>
            </a:endParaRPr>
          </a:p>
        </p:txBody>
      </p:sp>
      <p:pic>
        <p:nvPicPr>
          <p:cNvPr id="17410" name="Picture 3"/>
          <p:cNvPicPr>
            <a:picLocks noGrp="1" noChangeAspect="1"/>
          </p:cNvPicPr>
          <p:nvPr>
            <p:ph idx="1"/>
          </p:nvPr>
        </p:nvPicPr>
        <p:blipFill>
          <a:blip r:embed="rId3">
            <a:extLst>
              <a:ext uri="{28A0092B-C50C-407E-A947-70E740481C1C}">
                <a14:useLocalDpi xmlns:a14="http://schemas.microsoft.com/office/drawing/2010/main" val="0"/>
              </a:ext>
            </a:extLst>
          </a:blip>
          <a:srcRect l="-55067" r="-55067"/>
          <a:stretch>
            <a:fillRect/>
          </a:stretch>
        </p:blipFill>
        <p:spPr bwMode="auto">
          <a:xfrm>
            <a:off x="33338" y="1752600"/>
            <a:ext cx="8882062" cy="4881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sp>
        <p:nvSpPr>
          <p:cNvPr id="3" name="Content Placeholder 2"/>
          <p:cNvSpPr>
            <a:spLocks noGrp="1"/>
          </p:cNvSpPr>
          <p:nvPr>
            <p:ph idx="1"/>
          </p:nvPr>
        </p:nvSpPr>
        <p:spPr>
          <a:xfrm>
            <a:off x="765175" y="1888494"/>
            <a:ext cx="7798803" cy="4364669"/>
          </a:xfrm>
        </p:spPr>
        <p:txBody>
          <a:bodyPr>
            <a:normAutofit fontScale="92500"/>
          </a:bodyPr>
          <a:lstStyle/>
          <a:p>
            <a:r>
              <a:rPr lang="en-US" dirty="0" smtClean="0"/>
              <a:t>Research history and tourism of one of Ireland’s provinces </a:t>
            </a:r>
          </a:p>
          <a:p>
            <a:pPr lvl="1"/>
            <a:r>
              <a:rPr lang="en-US" dirty="0" smtClean="0"/>
              <a:t>Group 1: Connacht </a:t>
            </a:r>
          </a:p>
          <a:p>
            <a:pPr lvl="1"/>
            <a:r>
              <a:rPr lang="en-US" dirty="0" smtClean="0"/>
              <a:t>Group 2: Leinster</a:t>
            </a:r>
          </a:p>
          <a:p>
            <a:pPr lvl="1"/>
            <a:r>
              <a:rPr lang="en-US" dirty="0" smtClean="0"/>
              <a:t>Group 3: Munster</a:t>
            </a:r>
          </a:p>
          <a:p>
            <a:pPr lvl="1"/>
            <a:r>
              <a:rPr lang="en-US" dirty="0" smtClean="0"/>
              <a:t>Group 4: Ulster</a:t>
            </a:r>
          </a:p>
          <a:p>
            <a:r>
              <a:rPr lang="en-US" dirty="0" smtClean="0"/>
              <a:t>What important historical events took place in your province?</a:t>
            </a:r>
          </a:p>
          <a:p>
            <a:r>
              <a:rPr lang="en-US" dirty="0" smtClean="0"/>
              <a:t>What do the tourism websites for your province highlight? In other words, why are people visiting your province? </a:t>
            </a:r>
            <a:endParaRPr lang="en-US" dirty="0"/>
          </a:p>
        </p:txBody>
      </p:sp>
    </p:spTree>
    <p:extLst>
      <p:ext uri="{BB962C8B-B14F-4D97-AF65-F5344CB8AC3E}">
        <p14:creationId xmlns:p14="http://schemas.microsoft.com/office/powerpoint/2010/main" val="149905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Renaissance </a:t>
            </a:r>
            <a:endParaRPr lang="en-US" dirty="0">
              <a:ea typeface="+mj-ea"/>
              <a:cs typeface="+mj-cs"/>
            </a:endParaRPr>
          </a:p>
        </p:txBody>
      </p:sp>
      <p:sp>
        <p:nvSpPr>
          <p:cNvPr id="3" name="Content Placeholder 2"/>
          <p:cNvSpPr>
            <a:spLocks noGrp="1"/>
          </p:cNvSpPr>
          <p:nvPr>
            <p:ph idx="1"/>
          </p:nvPr>
        </p:nvSpPr>
        <p:spPr>
          <a:xfrm>
            <a:off x="152400" y="1701800"/>
            <a:ext cx="5257800" cy="4927600"/>
          </a:xfrm>
        </p:spPr>
        <p:txBody>
          <a:bodyPr/>
          <a:lstStyle/>
          <a:p>
            <a:pPr marL="0" indent="0" defTabSz="457200" eaLnBrk="1" hangingPunct="1">
              <a:spcBef>
                <a:spcPct val="0"/>
              </a:spcBef>
              <a:buFont typeface="Wingdings 2" pitchFamily="18" charset="2"/>
              <a:buNone/>
              <a:defRPr/>
            </a:pPr>
            <a:r>
              <a:rPr lang="en-US" sz="2800" dirty="0">
                <a:solidFill>
                  <a:srgbClr val="FFFFFF"/>
                </a:solidFill>
                <a:effectLst/>
              </a:rPr>
              <a:t>King Henry </a:t>
            </a:r>
            <a:r>
              <a:rPr lang="en-US" sz="2800" dirty="0" smtClean="0">
                <a:solidFill>
                  <a:srgbClr val="FFFFFF"/>
                </a:solidFill>
                <a:effectLst/>
              </a:rPr>
              <a:t>VIII</a:t>
            </a:r>
          </a:p>
          <a:p>
            <a:pPr defTabSz="457200" eaLnBrk="1" hangingPunct="1">
              <a:spcBef>
                <a:spcPct val="0"/>
              </a:spcBef>
              <a:buFont typeface="Wingdings 2" pitchFamily="18" charset="2"/>
              <a:buChar char=""/>
              <a:defRPr/>
            </a:pPr>
            <a:r>
              <a:rPr lang="en-US" sz="2800" dirty="0" smtClean="0">
                <a:solidFill>
                  <a:srgbClr val="FFFFFF"/>
                </a:solidFill>
                <a:effectLst/>
              </a:rPr>
              <a:t>	King </a:t>
            </a:r>
            <a:r>
              <a:rPr lang="en-US" sz="2800" dirty="0">
                <a:solidFill>
                  <a:srgbClr val="FFFFFF"/>
                </a:solidFill>
                <a:effectLst/>
              </a:rPr>
              <a:t>of England</a:t>
            </a:r>
          </a:p>
          <a:p>
            <a:pPr marL="0" indent="0" defTabSz="457200" eaLnBrk="1" hangingPunct="1">
              <a:spcBef>
                <a:spcPct val="0"/>
              </a:spcBef>
              <a:buFont typeface="Wingdings 2" pitchFamily="18" charset="2"/>
              <a:buNone/>
              <a:defRPr/>
            </a:pPr>
            <a:r>
              <a:rPr lang="en-US" sz="2800" dirty="0" smtClean="0">
                <a:solidFill>
                  <a:srgbClr val="FFFFFF"/>
                </a:solidFill>
                <a:effectLst/>
              </a:rPr>
              <a:t>	1509</a:t>
            </a:r>
            <a:r>
              <a:rPr lang="en-US" sz="2800" dirty="0">
                <a:solidFill>
                  <a:srgbClr val="FFFFFF"/>
                </a:solidFill>
                <a:effectLst/>
              </a:rPr>
              <a:t>-</a:t>
            </a:r>
            <a:r>
              <a:rPr lang="en-US" sz="2800" dirty="0" smtClean="0">
                <a:solidFill>
                  <a:srgbClr val="FFFFFF"/>
                </a:solidFill>
                <a:effectLst/>
              </a:rPr>
              <a:t>47</a:t>
            </a:r>
            <a:endParaRPr lang="en-US" sz="2800" dirty="0">
              <a:solidFill>
                <a:srgbClr val="FFFFFF"/>
              </a:solidFill>
              <a:effectLst/>
            </a:endParaRPr>
          </a:p>
          <a:p>
            <a:pPr defTabSz="457200" eaLnBrk="1" hangingPunct="1">
              <a:spcBef>
                <a:spcPct val="0"/>
              </a:spcBef>
              <a:buFont typeface="Wingdings 2" pitchFamily="18" charset="2"/>
              <a:buChar char=""/>
              <a:defRPr/>
            </a:pPr>
            <a:r>
              <a:rPr lang="en-US" sz="2800" dirty="0" smtClean="0">
                <a:solidFill>
                  <a:srgbClr val="FFFFFF"/>
                </a:solidFill>
                <a:effectLst/>
              </a:rPr>
              <a:t>Declared </a:t>
            </a:r>
            <a:r>
              <a:rPr lang="en-US" sz="2800" dirty="0">
                <a:solidFill>
                  <a:srgbClr val="FFFFFF"/>
                </a:solidFill>
                <a:effectLst/>
              </a:rPr>
              <a:t>himself king </a:t>
            </a:r>
            <a:r>
              <a:rPr lang="en-US" sz="2800" dirty="0" smtClean="0">
                <a:solidFill>
                  <a:srgbClr val="FFFFFF"/>
                </a:solidFill>
                <a:effectLst/>
              </a:rPr>
              <a:t>of</a:t>
            </a:r>
          </a:p>
          <a:p>
            <a:pPr marL="0" indent="0" defTabSz="457200" eaLnBrk="1" hangingPunct="1">
              <a:spcBef>
                <a:spcPct val="0"/>
              </a:spcBef>
              <a:buFont typeface="Wingdings 2" pitchFamily="18" charset="2"/>
              <a:buNone/>
              <a:defRPr/>
            </a:pPr>
            <a:r>
              <a:rPr lang="en-US" sz="2800" dirty="0" smtClean="0">
                <a:solidFill>
                  <a:srgbClr val="FFFFFF"/>
                </a:solidFill>
                <a:effectLst/>
              </a:rPr>
              <a:t> </a:t>
            </a:r>
            <a:r>
              <a:rPr lang="en-US" sz="2800" dirty="0">
                <a:solidFill>
                  <a:srgbClr val="FFFFFF"/>
                </a:solidFill>
                <a:effectLst/>
              </a:rPr>
              <a:t>Ireland in </a:t>
            </a:r>
            <a:r>
              <a:rPr lang="en-US" sz="2800" dirty="0" smtClean="0">
                <a:solidFill>
                  <a:srgbClr val="FFFFFF"/>
                </a:solidFill>
                <a:effectLst/>
              </a:rPr>
              <a:t>1541</a:t>
            </a:r>
          </a:p>
          <a:p>
            <a:pPr defTabSz="457200" eaLnBrk="1" hangingPunct="1">
              <a:spcBef>
                <a:spcPct val="0"/>
              </a:spcBef>
              <a:defRPr/>
            </a:pPr>
            <a:r>
              <a:rPr lang="en-US" sz="2800" dirty="0" smtClean="0">
                <a:solidFill>
                  <a:srgbClr val="FFFFFF"/>
                </a:solidFill>
                <a:effectLst/>
              </a:rPr>
              <a:t>Declared himself head of Church of England</a:t>
            </a:r>
          </a:p>
          <a:p>
            <a:pPr defTabSz="457200" eaLnBrk="1" hangingPunct="1">
              <a:spcBef>
                <a:spcPct val="0"/>
              </a:spcBef>
              <a:buFont typeface="Wingdings 2" pitchFamily="18" charset="2"/>
              <a:buChar char=""/>
              <a:defRPr/>
            </a:pPr>
            <a:r>
              <a:rPr lang="en-US" sz="2800" dirty="0" smtClean="0">
                <a:solidFill>
                  <a:srgbClr val="FFFFFF"/>
                </a:solidFill>
                <a:effectLst/>
              </a:rPr>
              <a:t>England = Anglican (Protestant)</a:t>
            </a:r>
          </a:p>
          <a:p>
            <a:pPr defTabSz="457200" eaLnBrk="1" hangingPunct="1">
              <a:spcBef>
                <a:spcPct val="0"/>
              </a:spcBef>
              <a:buFont typeface="Wingdings 2" pitchFamily="18" charset="2"/>
              <a:buChar char=""/>
              <a:defRPr/>
            </a:pPr>
            <a:r>
              <a:rPr lang="en-US" sz="2800" b="1" dirty="0" smtClean="0">
                <a:solidFill>
                  <a:srgbClr val="FFFFFF"/>
                </a:solidFill>
                <a:effectLst/>
              </a:rPr>
              <a:t>Ireland = Catholic </a:t>
            </a:r>
            <a:endParaRPr lang="en-US" sz="2800" b="1" dirty="0">
              <a:solidFill>
                <a:srgbClr val="FFFFFF"/>
              </a:solidFill>
              <a:effectLst/>
            </a:endParaRPr>
          </a:p>
          <a:p>
            <a:pPr marL="0" indent="0" defTabSz="457200" eaLnBrk="1" hangingPunct="1">
              <a:spcBef>
                <a:spcPct val="0"/>
              </a:spcBef>
              <a:buFont typeface="Wingdings 2" pitchFamily="18" charset="2"/>
              <a:buNone/>
              <a:defRPr/>
            </a:pPr>
            <a:endParaRPr lang="en-US" sz="2800" b="1" dirty="0" smtClean="0">
              <a:solidFill>
                <a:srgbClr val="FFFFFF"/>
              </a:solidFill>
              <a:effectLst/>
            </a:endParaRPr>
          </a:p>
          <a:p>
            <a:pPr marL="0" indent="0" defTabSz="457200" eaLnBrk="1" hangingPunct="1">
              <a:spcBef>
                <a:spcPct val="0"/>
              </a:spcBef>
              <a:buFont typeface="Wingdings 2" pitchFamily="18" charset="2"/>
              <a:buNone/>
              <a:defRPr/>
            </a:pPr>
            <a:endParaRPr lang="en-US" sz="2800" b="1" dirty="0">
              <a:solidFill>
                <a:srgbClr val="FFFFFF"/>
              </a:solidFill>
              <a:effectLst/>
            </a:endParaRPr>
          </a:p>
          <a:p>
            <a:pPr marL="0" indent="0" eaLnBrk="1" fontAlgn="auto" hangingPunct="1">
              <a:spcAft>
                <a:spcPts val="0"/>
              </a:spcAft>
              <a:buFont typeface="Wingdings 2" pitchFamily="18" charset="2"/>
              <a:buNone/>
              <a:defRPr/>
            </a:pPr>
            <a:endParaRPr lang="en-US" dirty="0">
              <a:ea typeface="+mn-ea"/>
              <a:cs typeface="+mn-cs"/>
            </a:endParaRPr>
          </a:p>
        </p:txBody>
      </p:sp>
      <p:pic>
        <p:nvPicPr>
          <p:cNvPr id="184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8194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Queen Elizabeth and Colonization</a:t>
            </a:r>
            <a:endParaRPr lang="en-US" dirty="0">
              <a:ea typeface="+mj-ea"/>
              <a:cs typeface="+mj-cs"/>
            </a:endParaRPr>
          </a:p>
        </p:txBody>
      </p:sp>
      <p:sp>
        <p:nvSpPr>
          <p:cNvPr id="3" name="Content Placeholder 2"/>
          <p:cNvSpPr>
            <a:spLocks noGrp="1"/>
          </p:cNvSpPr>
          <p:nvPr>
            <p:ph idx="1"/>
          </p:nvPr>
        </p:nvSpPr>
        <p:spPr/>
        <p:txBody>
          <a:bodyPr/>
          <a:lstStyle/>
          <a:p>
            <a:pPr marL="0" indent="0" defTabSz="457200" eaLnBrk="1" hangingPunct="1">
              <a:spcBef>
                <a:spcPct val="0"/>
              </a:spcBef>
              <a:buFont typeface="Wingdings 2" pitchFamily="18" charset="2"/>
              <a:buNone/>
              <a:defRPr/>
            </a:pPr>
            <a:r>
              <a:rPr lang="en-US" sz="2800" dirty="0">
                <a:solidFill>
                  <a:srgbClr val="FFFFFF"/>
                </a:solidFill>
                <a:effectLst/>
              </a:rPr>
              <a:t>Queen Elizabeth </a:t>
            </a:r>
            <a:r>
              <a:rPr lang="en-US" sz="2800" dirty="0" smtClean="0">
                <a:solidFill>
                  <a:srgbClr val="FFFFFF"/>
                </a:solidFill>
                <a:effectLst/>
              </a:rPr>
              <a:t>I</a:t>
            </a:r>
          </a:p>
          <a:p>
            <a:pPr defTabSz="457200" eaLnBrk="1" hangingPunct="1">
              <a:spcBef>
                <a:spcPct val="0"/>
              </a:spcBef>
              <a:buFont typeface="Wingdings 2" pitchFamily="18" charset="2"/>
              <a:buChar char=""/>
              <a:defRPr/>
            </a:pPr>
            <a:r>
              <a:rPr lang="en-US" sz="2800" dirty="0" smtClean="0">
                <a:solidFill>
                  <a:srgbClr val="FFFFFF"/>
                </a:solidFill>
                <a:effectLst/>
              </a:rPr>
              <a:t>Queen </a:t>
            </a:r>
            <a:r>
              <a:rPr lang="en-US" sz="2800" dirty="0">
                <a:solidFill>
                  <a:srgbClr val="FFFFFF"/>
                </a:solidFill>
                <a:effectLst/>
              </a:rPr>
              <a:t>of England 1558-1603.</a:t>
            </a:r>
          </a:p>
          <a:p>
            <a:pPr defTabSz="457200" eaLnBrk="1" hangingPunct="1">
              <a:spcBef>
                <a:spcPct val="0"/>
              </a:spcBef>
              <a:buFont typeface="Wingdings 2" pitchFamily="18" charset="2"/>
              <a:buChar char=""/>
              <a:defRPr/>
            </a:pPr>
            <a:r>
              <a:rPr lang="en-US" sz="2800" dirty="0" smtClean="0">
                <a:solidFill>
                  <a:srgbClr val="FFFFFF"/>
                </a:solidFill>
                <a:effectLst/>
              </a:rPr>
              <a:t>Begins </a:t>
            </a:r>
            <a:r>
              <a:rPr lang="en-US" sz="2800" dirty="0">
                <a:solidFill>
                  <a:srgbClr val="FFFFFF"/>
                </a:solidFill>
                <a:effectLst/>
              </a:rPr>
              <a:t>plantation of </a:t>
            </a:r>
            <a:r>
              <a:rPr lang="en-US" sz="2800" dirty="0" smtClean="0">
                <a:solidFill>
                  <a:srgbClr val="FFFFFF"/>
                </a:solidFill>
                <a:effectLst/>
              </a:rPr>
              <a:t>Ireland</a:t>
            </a:r>
          </a:p>
          <a:p>
            <a:pPr defTabSz="457200" eaLnBrk="1" hangingPunct="1">
              <a:spcBef>
                <a:spcPct val="0"/>
              </a:spcBef>
              <a:buFont typeface="Wingdings 2" pitchFamily="18" charset="2"/>
              <a:buChar char=""/>
              <a:defRPr/>
            </a:pPr>
            <a:r>
              <a:rPr lang="en-US" sz="2800" dirty="0" smtClean="0">
                <a:solidFill>
                  <a:srgbClr val="FFFFFF"/>
                </a:solidFill>
                <a:effectLst/>
              </a:rPr>
              <a:t>Flight of the Earls, 1607</a:t>
            </a:r>
            <a:endParaRPr lang="en-US" sz="2800" dirty="0">
              <a:solidFill>
                <a:srgbClr val="FFFFFF"/>
              </a:solidFill>
              <a:effectLst/>
            </a:endParaRPr>
          </a:p>
        </p:txBody>
      </p:sp>
      <p:pic>
        <p:nvPicPr>
          <p:cNvPr id="19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0"/>
            <a:ext cx="3255963"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James I and Ulster</a:t>
            </a:r>
            <a:endParaRPr lang="en-US" dirty="0">
              <a:ea typeface="+mj-ea"/>
              <a:cs typeface="+mj-cs"/>
            </a:endParaRPr>
          </a:p>
        </p:txBody>
      </p:sp>
      <p:sp>
        <p:nvSpPr>
          <p:cNvPr id="3" name="Content Placeholder 2"/>
          <p:cNvSpPr>
            <a:spLocks noGrp="1"/>
          </p:cNvSpPr>
          <p:nvPr>
            <p:ph idx="1"/>
          </p:nvPr>
        </p:nvSpPr>
        <p:spPr>
          <a:xfrm>
            <a:off x="765175" y="2070100"/>
            <a:ext cx="5102225" cy="4025900"/>
          </a:xfrm>
        </p:spPr>
        <p:txBody>
          <a:bodyPr/>
          <a:lstStyle/>
          <a:p>
            <a:pPr defTabSz="457200" eaLnBrk="1" hangingPunct="1">
              <a:spcBef>
                <a:spcPct val="0"/>
              </a:spcBef>
              <a:buFont typeface="Wingdings 2" pitchFamily="18" charset="2"/>
              <a:buChar char=""/>
              <a:defRPr/>
            </a:pPr>
            <a:r>
              <a:rPr lang="en-US" dirty="0">
                <a:solidFill>
                  <a:srgbClr val="FFFFFF"/>
                </a:solidFill>
                <a:effectLst/>
                <a:latin typeface="+mj-lt"/>
              </a:rPr>
              <a:t>James IV of Scotland becomes James I of England, uniting the two kingdoms under one </a:t>
            </a:r>
            <a:r>
              <a:rPr lang="en-US" dirty="0" smtClean="0">
                <a:solidFill>
                  <a:srgbClr val="FFFFFF"/>
                </a:solidFill>
                <a:effectLst/>
                <a:latin typeface="+mj-lt"/>
              </a:rPr>
              <a:t>monarch  (1603</a:t>
            </a:r>
            <a:r>
              <a:rPr lang="en-US" dirty="0">
                <a:solidFill>
                  <a:srgbClr val="FFFFFF"/>
                </a:solidFill>
                <a:effectLst/>
                <a:latin typeface="+mj-lt"/>
              </a:rPr>
              <a:t>-</a:t>
            </a:r>
            <a:r>
              <a:rPr lang="en-US" dirty="0" smtClean="0">
                <a:solidFill>
                  <a:srgbClr val="FFFFFF"/>
                </a:solidFill>
                <a:effectLst/>
                <a:latin typeface="+mj-lt"/>
              </a:rPr>
              <a:t>1649)</a:t>
            </a:r>
            <a:endParaRPr lang="en-US" dirty="0">
              <a:solidFill>
                <a:srgbClr val="FFFFFF"/>
              </a:solidFill>
              <a:effectLst/>
              <a:latin typeface="+mj-lt"/>
            </a:endParaRPr>
          </a:p>
          <a:p>
            <a:pPr defTabSz="457200" eaLnBrk="1" hangingPunct="1">
              <a:spcBef>
                <a:spcPct val="0"/>
              </a:spcBef>
              <a:buFont typeface="Wingdings 2" pitchFamily="18" charset="2"/>
              <a:buChar char=""/>
              <a:defRPr/>
            </a:pPr>
            <a:endParaRPr lang="en-US" dirty="0">
              <a:solidFill>
                <a:srgbClr val="FFFFFF"/>
              </a:solidFill>
              <a:effectLst/>
              <a:latin typeface="+mj-lt"/>
            </a:endParaRPr>
          </a:p>
          <a:p>
            <a:pPr defTabSz="457200" eaLnBrk="1" hangingPunct="1">
              <a:spcBef>
                <a:spcPct val="0"/>
              </a:spcBef>
              <a:buFont typeface="Wingdings 2" pitchFamily="18" charset="2"/>
              <a:buChar char=""/>
              <a:defRPr/>
            </a:pPr>
            <a:r>
              <a:rPr lang="en-US" dirty="0">
                <a:solidFill>
                  <a:srgbClr val="FFFFFF"/>
                </a:solidFill>
                <a:effectLst/>
                <a:latin typeface="+mj-lt"/>
              </a:rPr>
              <a:t>Begins Plantation of </a:t>
            </a:r>
            <a:r>
              <a:rPr lang="en-US" dirty="0" smtClean="0">
                <a:solidFill>
                  <a:srgbClr val="FFFFFF"/>
                </a:solidFill>
                <a:effectLst/>
                <a:latin typeface="+mj-lt"/>
              </a:rPr>
              <a:t>Ulster, Northern Ireland </a:t>
            </a:r>
            <a:r>
              <a:rPr lang="en-US" dirty="0">
                <a:solidFill>
                  <a:srgbClr val="FFFFFF"/>
                </a:solidFill>
                <a:effectLst/>
                <a:latin typeface="+mj-lt"/>
              </a:rPr>
              <a:t>in 1610.</a:t>
            </a:r>
          </a:p>
          <a:p>
            <a:pPr marL="0" indent="0" eaLnBrk="1" fontAlgn="auto" hangingPunct="1">
              <a:spcAft>
                <a:spcPts val="0"/>
              </a:spcAft>
              <a:buFont typeface="Wingdings 2" pitchFamily="18" charset="2"/>
              <a:buNone/>
              <a:defRPr/>
            </a:pPr>
            <a:endParaRPr lang="en-US" dirty="0">
              <a:latin typeface="+mj-lt"/>
              <a:ea typeface="+mn-ea"/>
              <a:cs typeface="+mn-cs"/>
            </a:endParaRPr>
          </a:p>
        </p:txBody>
      </p:sp>
      <p:pic>
        <p:nvPicPr>
          <p:cNvPr id="204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0"/>
            <a:ext cx="27305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Oliver Cromwell</a:t>
            </a:r>
            <a:endParaRPr lang="en-US" dirty="0">
              <a:ea typeface="+mj-ea"/>
              <a:cs typeface="+mj-cs"/>
            </a:endParaRPr>
          </a:p>
        </p:txBody>
      </p:sp>
      <p:sp>
        <p:nvSpPr>
          <p:cNvPr id="3" name="Content Placeholder 2"/>
          <p:cNvSpPr>
            <a:spLocks noGrp="1"/>
          </p:cNvSpPr>
          <p:nvPr>
            <p:ph idx="1"/>
          </p:nvPr>
        </p:nvSpPr>
        <p:spPr>
          <a:xfrm>
            <a:off x="4953000" y="1828800"/>
            <a:ext cx="3424238" cy="4424363"/>
          </a:xfrm>
        </p:spPr>
        <p:txBody>
          <a:bodyPr/>
          <a:lstStyle/>
          <a:p>
            <a:pPr eaLnBrk="1" fontAlgn="auto" hangingPunct="1">
              <a:spcAft>
                <a:spcPts val="0"/>
              </a:spcAft>
              <a:buFont typeface="Wingdings 2" pitchFamily="18" charset="2"/>
              <a:buChar char=""/>
              <a:defRPr/>
            </a:pPr>
            <a:r>
              <a:rPr lang="en-US" dirty="0">
                <a:solidFill>
                  <a:srgbClr val="FFFFFF"/>
                </a:solidFill>
                <a:effectLst/>
              </a:rPr>
              <a:t>Oliver Cromwell and his army landed at Dublin in 1649. His troops killed 2,000 men and a majority of Irish lands were divided among the English soldiers.</a:t>
            </a:r>
          </a:p>
          <a:p>
            <a:pPr eaLnBrk="1" fontAlgn="auto" hangingPunct="1">
              <a:spcAft>
                <a:spcPts val="0"/>
              </a:spcAft>
              <a:buFont typeface="Wingdings 2" pitchFamily="18" charset="2"/>
              <a:buChar char=""/>
              <a:defRPr/>
            </a:pPr>
            <a:endParaRPr lang="en-US" dirty="0">
              <a:ea typeface="+mn-ea"/>
              <a:cs typeface="+mn-cs"/>
            </a:endParaRPr>
          </a:p>
        </p:txBody>
      </p:sp>
      <p:pic>
        <p:nvPicPr>
          <p:cNvPr id="215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38100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ea typeface="+mj-ea"/>
              <a:cs typeface="+mj-cs"/>
            </a:endParaRPr>
          </a:p>
        </p:txBody>
      </p:sp>
      <p:pic>
        <p:nvPicPr>
          <p:cNvPr id="2253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6776" r="-6776"/>
          <a:stretch>
            <a:fillRect/>
          </a:stretch>
        </p:blipFill>
        <p:spPr bwMode="auto">
          <a:xfrm>
            <a:off x="-457200" y="762000"/>
            <a:ext cx="9855200" cy="541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Strife and Rebellion</a:t>
            </a:r>
            <a:endParaRPr lang="en-US" dirty="0">
              <a:ea typeface="+mj-ea"/>
              <a:cs typeface="+mj-cs"/>
            </a:endParaRPr>
          </a:p>
        </p:txBody>
      </p:sp>
      <p:sp>
        <p:nvSpPr>
          <p:cNvPr id="3" name="Content Placeholder 2"/>
          <p:cNvSpPr>
            <a:spLocks noGrp="1"/>
          </p:cNvSpPr>
          <p:nvPr>
            <p:ph idx="1"/>
          </p:nvPr>
        </p:nvSpPr>
        <p:spPr/>
        <p:txBody>
          <a:bodyPr/>
          <a:lstStyle/>
          <a:p>
            <a:pPr defTabSz="457200" eaLnBrk="1" hangingPunct="1">
              <a:spcBef>
                <a:spcPct val="0"/>
              </a:spcBef>
              <a:buFont typeface="Wingdings 2" pitchFamily="18" charset="2"/>
              <a:buChar char=""/>
              <a:defRPr/>
            </a:pPr>
            <a:r>
              <a:rPr lang="en-US" sz="2800" dirty="0">
                <a:solidFill>
                  <a:srgbClr val="FFFFFF"/>
                </a:solidFill>
                <a:effectLst/>
                <a:latin typeface="+mj-lt"/>
              </a:rPr>
              <a:t>James II (1685-1688</a:t>
            </a:r>
            <a:r>
              <a:rPr lang="en-US" sz="2800" dirty="0" smtClean="0">
                <a:solidFill>
                  <a:srgbClr val="FFFFFF"/>
                </a:solidFill>
                <a:effectLst/>
                <a:latin typeface="+mj-lt"/>
              </a:rPr>
              <a:t>): Abdicated </a:t>
            </a:r>
            <a:r>
              <a:rPr lang="en-US" sz="2800" dirty="0">
                <a:solidFill>
                  <a:srgbClr val="FFFFFF"/>
                </a:solidFill>
                <a:effectLst/>
                <a:latin typeface="+mj-lt"/>
              </a:rPr>
              <a:t>and fled to Ireland in </a:t>
            </a:r>
            <a:r>
              <a:rPr lang="en-US" sz="2800" dirty="0" smtClean="0">
                <a:solidFill>
                  <a:srgbClr val="FFFFFF"/>
                </a:solidFill>
                <a:effectLst/>
                <a:latin typeface="+mj-lt"/>
              </a:rPr>
              <a:t>1688</a:t>
            </a:r>
            <a:endParaRPr lang="en-US" sz="2800" dirty="0">
              <a:solidFill>
                <a:srgbClr val="FFFFFF"/>
              </a:solidFill>
              <a:effectLst/>
              <a:latin typeface="+mj-lt"/>
            </a:endParaRPr>
          </a:p>
          <a:p>
            <a:pPr defTabSz="457200" eaLnBrk="1" hangingPunct="1">
              <a:spcBef>
                <a:spcPct val="0"/>
              </a:spcBef>
              <a:buFont typeface="Wingdings 2" pitchFamily="18" charset="2"/>
              <a:buChar char=""/>
              <a:defRPr/>
            </a:pPr>
            <a:r>
              <a:rPr lang="en-US" sz="2800" dirty="0">
                <a:solidFill>
                  <a:srgbClr val="FFFFFF"/>
                </a:solidFill>
                <a:effectLst/>
                <a:latin typeface="+mj-lt"/>
              </a:rPr>
              <a:t>King William of </a:t>
            </a:r>
            <a:r>
              <a:rPr lang="en-US" sz="2800" dirty="0" smtClean="0">
                <a:solidFill>
                  <a:srgbClr val="FFFFFF"/>
                </a:solidFill>
                <a:effectLst/>
                <a:latin typeface="+mj-lt"/>
              </a:rPr>
              <a:t>Orange (1689</a:t>
            </a:r>
            <a:r>
              <a:rPr lang="en-US" sz="2800" dirty="0">
                <a:solidFill>
                  <a:srgbClr val="FFFFFF"/>
                </a:solidFill>
                <a:effectLst/>
                <a:latin typeface="+mj-lt"/>
              </a:rPr>
              <a:t>-</a:t>
            </a:r>
            <a:r>
              <a:rPr lang="en-US" sz="2800" dirty="0" smtClean="0">
                <a:solidFill>
                  <a:srgbClr val="FFFFFF"/>
                </a:solidFill>
                <a:effectLst/>
                <a:latin typeface="+mj-lt"/>
              </a:rPr>
              <a:t>1702): Followed </a:t>
            </a:r>
            <a:r>
              <a:rPr lang="en-US" sz="2800" dirty="0">
                <a:solidFill>
                  <a:srgbClr val="FFFFFF"/>
                </a:solidFill>
                <a:effectLst/>
                <a:latin typeface="+mj-lt"/>
              </a:rPr>
              <a:t>James II to Ireland to put down the Catholic </a:t>
            </a:r>
            <a:r>
              <a:rPr lang="en-US" sz="2800" dirty="0" err="1">
                <a:solidFill>
                  <a:srgbClr val="FFFFFF"/>
                </a:solidFill>
                <a:effectLst/>
                <a:latin typeface="+mj-lt"/>
              </a:rPr>
              <a:t>Jacobite</a:t>
            </a:r>
            <a:r>
              <a:rPr lang="en-US" sz="2800" dirty="0">
                <a:solidFill>
                  <a:srgbClr val="FFFFFF"/>
                </a:solidFill>
                <a:effectLst/>
                <a:latin typeface="+mj-lt"/>
              </a:rPr>
              <a:t> Rebellion</a:t>
            </a:r>
            <a:r>
              <a:rPr lang="en-US" sz="2800" dirty="0" smtClean="0">
                <a:solidFill>
                  <a:srgbClr val="FFFFFF"/>
                </a:solidFill>
                <a:effectLst/>
                <a:latin typeface="+mj-lt"/>
              </a:rPr>
              <a:t>.</a:t>
            </a:r>
          </a:p>
          <a:p>
            <a:pPr defTabSz="457200" eaLnBrk="1" hangingPunct="1">
              <a:spcBef>
                <a:spcPct val="0"/>
              </a:spcBef>
              <a:buFont typeface="Wingdings 2" pitchFamily="18" charset="2"/>
              <a:buChar char=""/>
              <a:defRPr/>
            </a:pPr>
            <a:r>
              <a:rPr lang="en-US" sz="2800" dirty="0" smtClean="0">
                <a:solidFill>
                  <a:srgbClr val="FFFFFF"/>
                </a:solidFill>
                <a:effectLst/>
                <a:latin typeface="+mj-lt"/>
              </a:rPr>
              <a:t>Battle of the Boyne 1690</a:t>
            </a:r>
            <a:endParaRPr lang="en-US" sz="2800" dirty="0">
              <a:solidFill>
                <a:srgbClr val="FFFFFF"/>
              </a:solidFill>
              <a:effectLst/>
              <a:latin typeface="+mj-lt"/>
            </a:endParaRPr>
          </a:p>
          <a:p>
            <a:pPr eaLnBrk="1" fontAlgn="auto" hangingPunct="1">
              <a:spcAft>
                <a:spcPts val="0"/>
              </a:spcAft>
              <a:buFont typeface="Wingdings 2" pitchFamily="18" charset="2"/>
              <a:buChar char=""/>
              <a:defRPr/>
            </a:pP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TotalTime>
  <Words>1259</Words>
  <Application>Microsoft Macintosh PowerPoint</Application>
  <PresentationFormat>On-screen Show (4:3)</PresentationFormat>
  <Paragraphs>196</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Habitat</vt:lpstr>
      <vt:lpstr>Crash Course in Irish History </vt:lpstr>
      <vt:lpstr>What do we know about Ireland?</vt:lpstr>
      <vt:lpstr>Irish literature = English literature?</vt:lpstr>
      <vt:lpstr>Renaissance </vt:lpstr>
      <vt:lpstr>Queen Elizabeth and Colonization</vt:lpstr>
      <vt:lpstr>James I and Ulster</vt:lpstr>
      <vt:lpstr>Oliver Cromwell</vt:lpstr>
      <vt:lpstr>PowerPoint Presentation</vt:lpstr>
      <vt:lpstr>Strife and Rebellion</vt:lpstr>
      <vt:lpstr>Penal Laws: 1695</vt:lpstr>
      <vt:lpstr>1798 Rebellion</vt:lpstr>
      <vt:lpstr>1801 Act of Union</vt:lpstr>
      <vt:lpstr>Famine, 1845-1850</vt:lpstr>
      <vt:lpstr>Key Revolutionary Figures</vt:lpstr>
      <vt:lpstr>Easter Monday, 1916</vt:lpstr>
      <vt:lpstr>Easter 1916: Consequences</vt:lpstr>
      <vt:lpstr>Irish War for Independence 1919-1921</vt:lpstr>
      <vt:lpstr>Treaty and Partition </vt:lpstr>
      <vt:lpstr>Irish Civil War 1922-1923</vt:lpstr>
      <vt:lpstr>PowerPoint Presentation</vt:lpstr>
      <vt:lpstr>The Troubles…</vt:lpstr>
      <vt:lpstr>Map of Religious Divisions</vt:lpstr>
      <vt:lpstr>Battle of the Bogside, 1969</vt:lpstr>
      <vt:lpstr>British Troops arrive, Aug. 14 1969</vt:lpstr>
      <vt:lpstr>Bloody Sunday, 1972</vt:lpstr>
      <vt:lpstr>IRA Car Bomb, 1972</vt:lpstr>
      <vt:lpstr>Peace Sculpture, Northern Ireland</vt:lpstr>
      <vt:lpstr>Belfast, Northern Ireland 2005</vt:lpstr>
      <vt:lpstr>Conclusions: </vt:lpstr>
      <vt:lpstr>Group Work</vt:lpstr>
    </vt:vector>
  </TitlesOfParts>
  <Company>New York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Crash Course in Irish History </dc:title>
  <dc:creator>Sarah Harsh</dc:creator>
  <cp:lastModifiedBy>Sarah Harsh</cp:lastModifiedBy>
  <cp:revision>4</cp:revision>
  <cp:lastPrinted>2016-01-29T17:54:28Z</cp:lastPrinted>
  <dcterms:created xsi:type="dcterms:W3CDTF">2016-01-29T16:17:58Z</dcterms:created>
  <dcterms:modified xsi:type="dcterms:W3CDTF">2016-01-29T17:57:40Z</dcterms:modified>
</cp:coreProperties>
</file>